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Gadugi"/>
                <a:cs typeface="Gadug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Gadugi"/>
                <a:cs typeface="Gadug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5940" y="1262634"/>
            <a:ext cx="3639820" cy="425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8162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27828" y="1296161"/>
            <a:ext cx="3877945" cy="3842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8162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Gadugi"/>
                <a:cs typeface="Gadug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Gadugi"/>
                <a:cs typeface="Gadug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Gadugi"/>
                <a:cs typeface="Gadug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75192" y="6285668"/>
            <a:ext cx="125095" cy="265430"/>
          </a:xfrm>
          <a:custGeom>
            <a:avLst/>
            <a:gdLst/>
            <a:ahLst/>
            <a:cxnLst/>
            <a:rect l="l" t="t" r="r" b="b"/>
            <a:pathLst>
              <a:path w="125095" h="265429">
                <a:moveTo>
                  <a:pt x="0" y="0"/>
                </a:moveTo>
                <a:lnTo>
                  <a:pt x="0" y="127831"/>
                </a:lnTo>
                <a:lnTo>
                  <a:pt x="84906" y="264829"/>
                </a:lnTo>
                <a:lnTo>
                  <a:pt x="124761" y="200914"/>
                </a:lnTo>
                <a:lnTo>
                  <a:pt x="0" y="0"/>
                </a:lnTo>
                <a:close/>
              </a:path>
            </a:pathLst>
          </a:custGeom>
          <a:solidFill>
            <a:srgbClr val="0099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775192" y="6486582"/>
            <a:ext cx="125095" cy="328930"/>
          </a:xfrm>
          <a:custGeom>
            <a:avLst/>
            <a:gdLst/>
            <a:ahLst/>
            <a:cxnLst/>
            <a:rect l="l" t="t" r="r" b="b"/>
            <a:pathLst>
              <a:path w="125095" h="328929">
                <a:moveTo>
                  <a:pt x="124761" y="0"/>
                </a:moveTo>
                <a:lnTo>
                  <a:pt x="0" y="200754"/>
                </a:lnTo>
                <a:lnTo>
                  <a:pt x="0" y="328752"/>
                </a:lnTo>
                <a:lnTo>
                  <a:pt x="124761" y="127836"/>
                </a:lnTo>
                <a:lnTo>
                  <a:pt x="124761" y="0"/>
                </a:lnTo>
                <a:close/>
              </a:path>
            </a:pathLst>
          </a:custGeom>
          <a:solidFill>
            <a:srgbClr val="93AD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905151" y="6285668"/>
            <a:ext cx="125095" cy="265430"/>
          </a:xfrm>
          <a:custGeom>
            <a:avLst/>
            <a:gdLst/>
            <a:ahLst/>
            <a:cxnLst/>
            <a:rect l="l" t="t" r="r" b="b"/>
            <a:pathLst>
              <a:path w="125095" h="265429">
                <a:moveTo>
                  <a:pt x="0" y="0"/>
                </a:moveTo>
                <a:lnTo>
                  <a:pt x="0" y="127831"/>
                </a:lnTo>
                <a:lnTo>
                  <a:pt x="85080" y="264829"/>
                </a:lnTo>
                <a:lnTo>
                  <a:pt x="124761" y="200914"/>
                </a:lnTo>
                <a:lnTo>
                  <a:pt x="0" y="0"/>
                </a:lnTo>
                <a:close/>
              </a:path>
            </a:pathLst>
          </a:custGeom>
          <a:solidFill>
            <a:srgbClr val="0099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905151" y="6486582"/>
            <a:ext cx="125095" cy="328930"/>
          </a:xfrm>
          <a:custGeom>
            <a:avLst/>
            <a:gdLst/>
            <a:ahLst/>
            <a:cxnLst/>
            <a:rect l="l" t="t" r="r" b="b"/>
            <a:pathLst>
              <a:path w="125095" h="328929">
                <a:moveTo>
                  <a:pt x="124761" y="0"/>
                </a:moveTo>
                <a:lnTo>
                  <a:pt x="0" y="200754"/>
                </a:lnTo>
                <a:lnTo>
                  <a:pt x="0" y="328752"/>
                </a:lnTo>
                <a:lnTo>
                  <a:pt x="124761" y="127836"/>
                </a:lnTo>
                <a:lnTo>
                  <a:pt x="124761" y="0"/>
                </a:lnTo>
                <a:close/>
              </a:path>
            </a:pathLst>
          </a:custGeom>
          <a:solidFill>
            <a:srgbClr val="93AD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0"/>
            <a:ext cx="9144000" cy="807720"/>
          </a:xfrm>
          <a:custGeom>
            <a:avLst/>
            <a:gdLst/>
            <a:ahLst/>
            <a:cxnLst/>
            <a:rect l="l" t="t" r="r" b="b"/>
            <a:pathLst>
              <a:path w="9144000" h="807720">
                <a:moveTo>
                  <a:pt x="9144000" y="0"/>
                </a:moveTo>
                <a:lnTo>
                  <a:pt x="0" y="0"/>
                </a:lnTo>
                <a:lnTo>
                  <a:pt x="0" y="807720"/>
                </a:lnTo>
                <a:lnTo>
                  <a:pt x="9144000" y="807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775192" y="6285668"/>
            <a:ext cx="125095" cy="265430"/>
          </a:xfrm>
          <a:custGeom>
            <a:avLst/>
            <a:gdLst/>
            <a:ahLst/>
            <a:cxnLst/>
            <a:rect l="l" t="t" r="r" b="b"/>
            <a:pathLst>
              <a:path w="125095" h="265429">
                <a:moveTo>
                  <a:pt x="0" y="0"/>
                </a:moveTo>
                <a:lnTo>
                  <a:pt x="0" y="127831"/>
                </a:lnTo>
                <a:lnTo>
                  <a:pt x="84906" y="264829"/>
                </a:lnTo>
                <a:lnTo>
                  <a:pt x="124761" y="200914"/>
                </a:lnTo>
                <a:lnTo>
                  <a:pt x="0" y="0"/>
                </a:lnTo>
                <a:close/>
              </a:path>
            </a:pathLst>
          </a:custGeom>
          <a:solidFill>
            <a:srgbClr val="0099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8775192" y="6486582"/>
            <a:ext cx="125095" cy="328930"/>
          </a:xfrm>
          <a:custGeom>
            <a:avLst/>
            <a:gdLst/>
            <a:ahLst/>
            <a:cxnLst/>
            <a:rect l="l" t="t" r="r" b="b"/>
            <a:pathLst>
              <a:path w="125095" h="328929">
                <a:moveTo>
                  <a:pt x="124761" y="0"/>
                </a:moveTo>
                <a:lnTo>
                  <a:pt x="0" y="200754"/>
                </a:lnTo>
                <a:lnTo>
                  <a:pt x="0" y="328752"/>
                </a:lnTo>
                <a:lnTo>
                  <a:pt x="124761" y="127836"/>
                </a:lnTo>
                <a:lnTo>
                  <a:pt x="124761" y="0"/>
                </a:lnTo>
                <a:close/>
              </a:path>
            </a:pathLst>
          </a:custGeom>
          <a:solidFill>
            <a:srgbClr val="93AD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8905151" y="6285668"/>
            <a:ext cx="125095" cy="265430"/>
          </a:xfrm>
          <a:custGeom>
            <a:avLst/>
            <a:gdLst/>
            <a:ahLst/>
            <a:cxnLst/>
            <a:rect l="l" t="t" r="r" b="b"/>
            <a:pathLst>
              <a:path w="125095" h="265429">
                <a:moveTo>
                  <a:pt x="0" y="0"/>
                </a:moveTo>
                <a:lnTo>
                  <a:pt x="0" y="127831"/>
                </a:lnTo>
                <a:lnTo>
                  <a:pt x="85080" y="264829"/>
                </a:lnTo>
                <a:lnTo>
                  <a:pt x="124761" y="200914"/>
                </a:lnTo>
                <a:lnTo>
                  <a:pt x="0" y="0"/>
                </a:lnTo>
                <a:close/>
              </a:path>
            </a:pathLst>
          </a:custGeom>
          <a:solidFill>
            <a:srgbClr val="0099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8905151" y="6486582"/>
            <a:ext cx="125095" cy="328930"/>
          </a:xfrm>
          <a:custGeom>
            <a:avLst/>
            <a:gdLst/>
            <a:ahLst/>
            <a:cxnLst/>
            <a:rect l="l" t="t" r="r" b="b"/>
            <a:pathLst>
              <a:path w="125095" h="328929">
                <a:moveTo>
                  <a:pt x="124761" y="0"/>
                </a:moveTo>
                <a:lnTo>
                  <a:pt x="0" y="200754"/>
                </a:lnTo>
                <a:lnTo>
                  <a:pt x="0" y="328752"/>
                </a:lnTo>
                <a:lnTo>
                  <a:pt x="124761" y="127836"/>
                </a:lnTo>
                <a:lnTo>
                  <a:pt x="124761" y="0"/>
                </a:lnTo>
                <a:close/>
              </a:path>
            </a:pathLst>
          </a:custGeom>
          <a:solidFill>
            <a:srgbClr val="93AD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7827" y="1906651"/>
            <a:ext cx="8248345" cy="3043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0382" y="1628800"/>
            <a:ext cx="8209280" cy="3884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365490" y="6450500"/>
            <a:ext cx="281304" cy="262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88888"/>
                </a:solidFill>
                <a:latin typeface="Gadugi"/>
                <a:cs typeface="Gadug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ecd.org/south-east-europe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Relationship Id="rId10" Type="http://schemas.openxmlformats.org/officeDocument/2006/relationships/image" Target="../media/image30.jpg"/><Relationship Id="rId11" Type="http://schemas.openxmlformats.org/officeDocument/2006/relationships/image" Target="../media/image31.jpg"/><Relationship Id="rId12" Type="http://schemas.openxmlformats.org/officeDocument/2006/relationships/image" Target="../media/image32.jpg"/><Relationship Id="rId13" Type="http://schemas.openxmlformats.org/officeDocument/2006/relationships/image" Target="../media/image33.png"/><Relationship Id="rId14" Type="http://schemas.openxmlformats.org/officeDocument/2006/relationships/image" Target="../media/image34.jpg"/><Relationship Id="rId15" Type="http://schemas.openxmlformats.org/officeDocument/2006/relationships/image" Target="../media/image35.jp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jpg"/><Relationship Id="rId19" Type="http://schemas.openxmlformats.org/officeDocument/2006/relationships/image" Target="../media/image39.jpg"/><Relationship Id="rId20" Type="http://schemas.openxmlformats.org/officeDocument/2006/relationships/image" Target="../media/image40.jpg"/><Relationship Id="rId21" Type="http://schemas.openxmlformats.org/officeDocument/2006/relationships/image" Target="../media/image41.jpg"/><Relationship Id="rId22" Type="http://schemas.openxmlformats.org/officeDocument/2006/relationships/image" Target="../media/image42.png"/><Relationship Id="rId23" Type="http://schemas.openxmlformats.org/officeDocument/2006/relationships/image" Target="../media/image43.jpg"/><Relationship Id="rId24" Type="http://schemas.openxmlformats.org/officeDocument/2006/relationships/image" Target="../media/image44.jpg"/><Relationship Id="rId25" Type="http://schemas.openxmlformats.org/officeDocument/2006/relationships/image" Target="../media/image4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ecd.org/gov/regulatory-policy/2012-recommendation.htm" TargetMode="External"/><Relationship Id="rId3" Type="http://schemas.openxmlformats.org/officeDocument/2006/relationships/hyperlink" Target="http://www.oecd.org/publications/oecd-regulatory-policy-outlook-2015-9789264238770-en.htm" TargetMode="External"/><Relationship Id="rId4" Type="http://schemas.openxmlformats.org/officeDocument/2006/relationships/hyperlink" Target="http://www.oecd.org/gov/regulatory-policy/by-country.htm" TargetMode="External"/><Relationship Id="rId5" Type="http://schemas.openxmlformats.org/officeDocument/2006/relationships/hyperlink" Target="http://www.oecd.org/gov/regulatory-policy/measuring-regulatory-performance.htm" TargetMode="External"/><Relationship Id="rId6" Type="http://schemas.openxmlformats.org/officeDocument/2006/relationships/hyperlink" Target="https://www1.oecd.org/gov/regulatory-policy/indicators-regulatory-policy-and-governance.htm" TargetMode="External"/><Relationship Id="rId7" Type="http://schemas.openxmlformats.org/officeDocument/2006/relationships/hyperlink" Target="http://www.oecd.org/gov/regulatory-policy/pilot-database-on-stakeholder-engagement-practices.htm" TargetMode="External"/><Relationship Id="rId8" Type="http://schemas.openxmlformats.org/officeDocument/2006/relationships/hyperlink" Target="http://www.sigmaweb.org/publications/Monitoring-Report-2017-Serbia.pdf" TargetMode="External"/><Relationship Id="rId9" Type="http://schemas.openxmlformats.org/officeDocument/2006/relationships/hyperlink" Target="http://www.oecd.org/about/sge/competitiveness-in-south-east-europe-9789264298576-en.htm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Relationship Id="rId4" Type="http://schemas.openxmlformats.org/officeDocument/2006/relationships/image" Target="../media/image3.jpg"/><Relationship Id="rId5" Type="http://schemas.openxmlformats.org/officeDocument/2006/relationships/hyperlink" Target="http://www.oecd.org/south-east-europe" TargetMode="External"/><Relationship Id="rId6" Type="http://schemas.openxmlformats.org/officeDocument/2006/relationships/hyperlink" Target="mailto:marzena.kisielewska@oecd.org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4068" y="1430599"/>
              <a:ext cx="465455" cy="988060"/>
            </a:xfrm>
            <a:custGeom>
              <a:avLst/>
              <a:gdLst/>
              <a:ahLst/>
              <a:cxnLst/>
              <a:rect l="l" t="t" r="r" b="b"/>
              <a:pathLst>
                <a:path w="465455" h="988060">
                  <a:moveTo>
                    <a:pt x="0" y="0"/>
                  </a:moveTo>
                  <a:lnTo>
                    <a:pt x="0" y="476789"/>
                  </a:lnTo>
                  <a:lnTo>
                    <a:pt x="316369" y="987770"/>
                  </a:lnTo>
                  <a:lnTo>
                    <a:pt x="464871" y="749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4068" y="2179975"/>
              <a:ext cx="465455" cy="1226820"/>
            </a:xfrm>
            <a:custGeom>
              <a:avLst/>
              <a:gdLst/>
              <a:ahLst/>
              <a:cxnLst/>
              <a:rect l="l" t="t" r="r" b="b"/>
              <a:pathLst>
                <a:path w="465455" h="1226820">
                  <a:moveTo>
                    <a:pt x="464871" y="0"/>
                  </a:moveTo>
                  <a:lnTo>
                    <a:pt x="0" y="748781"/>
                  </a:lnTo>
                  <a:lnTo>
                    <a:pt x="0" y="1226191"/>
                  </a:lnTo>
                  <a:lnTo>
                    <a:pt x="464871" y="476806"/>
                  </a:lnTo>
                  <a:lnTo>
                    <a:pt x="464871" y="0"/>
                  </a:lnTo>
                  <a:close/>
                </a:path>
              </a:pathLst>
            </a:custGeom>
            <a:solidFill>
              <a:srgbClr val="93AD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28304" y="1430599"/>
              <a:ext cx="465455" cy="988060"/>
            </a:xfrm>
            <a:custGeom>
              <a:avLst/>
              <a:gdLst/>
              <a:ahLst/>
              <a:cxnLst/>
              <a:rect l="l" t="t" r="r" b="b"/>
              <a:pathLst>
                <a:path w="465455" h="988060">
                  <a:moveTo>
                    <a:pt x="0" y="0"/>
                  </a:moveTo>
                  <a:lnTo>
                    <a:pt x="0" y="476789"/>
                  </a:lnTo>
                  <a:lnTo>
                    <a:pt x="317014" y="987770"/>
                  </a:lnTo>
                  <a:lnTo>
                    <a:pt x="464871" y="749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28304" y="2179975"/>
              <a:ext cx="465455" cy="1226820"/>
            </a:xfrm>
            <a:custGeom>
              <a:avLst/>
              <a:gdLst/>
              <a:ahLst/>
              <a:cxnLst/>
              <a:rect l="l" t="t" r="r" b="b"/>
              <a:pathLst>
                <a:path w="465455" h="1226820">
                  <a:moveTo>
                    <a:pt x="464871" y="0"/>
                  </a:moveTo>
                  <a:lnTo>
                    <a:pt x="0" y="748781"/>
                  </a:lnTo>
                  <a:lnTo>
                    <a:pt x="0" y="1226191"/>
                  </a:lnTo>
                  <a:lnTo>
                    <a:pt x="464871" y="476806"/>
                  </a:lnTo>
                  <a:lnTo>
                    <a:pt x="464871" y="0"/>
                  </a:lnTo>
                  <a:close/>
                </a:path>
              </a:pathLst>
            </a:custGeom>
            <a:solidFill>
              <a:srgbClr val="93ADB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26870" y="1499107"/>
            <a:ext cx="431355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008162"/>
                </a:solidFill>
              </a:rPr>
              <a:t>Serbian</a:t>
            </a:r>
            <a:r>
              <a:rPr dirty="0" sz="3200" spc="-50">
                <a:solidFill>
                  <a:srgbClr val="008162"/>
                </a:solidFill>
              </a:rPr>
              <a:t> </a:t>
            </a:r>
            <a:r>
              <a:rPr dirty="0" sz="3200">
                <a:solidFill>
                  <a:srgbClr val="008162"/>
                </a:solidFill>
              </a:rPr>
              <a:t>Delegation</a:t>
            </a:r>
            <a:r>
              <a:rPr dirty="0" sz="3200" spc="-35">
                <a:solidFill>
                  <a:srgbClr val="008162"/>
                </a:solidFill>
              </a:rPr>
              <a:t> </a:t>
            </a:r>
            <a:r>
              <a:rPr dirty="0" sz="3200" spc="-5">
                <a:solidFill>
                  <a:srgbClr val="008162"/>
                </a:solidFill>
              </a:rPr>
              <a:t>Visit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1626870" y="2133092"/>
            <a:ext cx="734885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008162"/>
                </a:solidFill>
                <a:latin typeface="Gadugi"/>
                <a:cs typeface="Gadugi"/>
              </a:rPr>
              <a:t>OECD</a:t>
            </a:r>
            <a:r>
              <a:rPr dirty="0" sz="3200" spc="-10" b="1">
                <a:solidFill>
                  <a:srgbClr val="008162"/>
                </a:solidFill>
                <a:latin typeface="Gadugi"/>
                <a:cs typeface="Gadugi"/>
              </a:rPr>
              <a:t> </a:t>
            </a:r>
            <a:r>
              <a:rPr dirty="0" sz="3200" spc="-5" b="1">
                <a:solidFill>
                  <a:srgbClr val="008162"/>
                </a:solidFill>
                <a:latin typeface="Gadugi"/>
                <a:cs typeface="Gadugi"/>
              </a:rPr>
              <a:t>Experience</a:t>
            </a:r>
            <a:r>
              <a:rPr dirty="0" sz="3200" spc="30" b="1">
                <a:solidFill>
                  <a:srgbClr val="008162"/>
                </a:solidFill>
                <a:latin typeface="Gadugi"/>
                <a:cs typeface="Gadugi"/>
              </a:rPr>
              <a:t> </a:t>
            </a:r>
            <a:r>
              <a:rPr dirty="0" sz="3200" spc="-5" b="1">
                <a:solidFill>
                  <a:srgbClr val="008162"/>
                </a:solidFill>
                <a:latin typeface="Gadugi"/>
                <a:cs typeface="Gadugi"/>
              </a:rPr>
              <a:t>in </a:t>
            </a:r>
            <a:r>
              <a:rPr dirty="0" sz="3200" b="1">
                <a:solidFill>
                  <a:srgbClr val="008162"/>
                </a:solidFill>
                <a:latin typeface="Gadugi"/>
                <a:cs typeface="Gadugi"/>
              </a:rPr>
              <a:t>South</a:t>
            </a:r>
            <a:r>
              <a:rPr dirty="0" sz="3200" spc="10" b="1">
                <a:solidFill>
                  <a:srgbClr val="008162"/>
                </a:solidFill>
                <a:latin typeface="Gadugi"/>
                <a:cs typeface="Gadugi"/>
              </a:rPr>
              <a:t> </a:t>
            </a:r>
            <a:r>
              <a:rPr dirty="0" sz="3200" spc="-5" b="1">
                <a:solidFill>
                  <a:srgbClr val="008162"/>
                </a:solidFill>
                <a:latin typeface="Gadugi"/>
                <a:cs typeface="Gadugi"/>
              </a:rPr>
              <a:t>East Europe</a:t>
            </a:r>
            <a:endParaRPr sz="3200">
              <a:latin typeface="Gadugi"/>
              <a:cs typeface="Gadug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26870" y="4398391"/>
            <a:ext cx="5386705" cy="839469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 spc="-15" b="1">
                <a:solidFill>
                  <a:srgbClr val="008162"/>
                </a:solidFill>
                <a:latin typeface="Gadugi"/>
                <a:cs typeface="Gadugi"/>
              </a:rPr>
              <a:t>Thursday,</a:t>
            </a:r>
            <a:r>
              <a:rPr dirty="0" sz="2400" spc="-35" b="1">
                <a:solidFill>
                  <a:srgbClr val="008162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8162"/>
                </a:solidFill>
                <a:latin typeface="Gadugi"/>
                <a:cs typeface="Gadugi"/>
              </a:rPr>
              <a:t>13</a:t>
            </a:r>
            <a:r>
              <a:rPr dirty="0" sz="2400" spc="-30" b="1">
                <a:solidFill>
                  <a:srgbClr val="008162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8162"/>
                </a:solidFill>
                <a:latin typeface="Gadugi"/>
                <a:cs typeface="Gadugi"/>
              </a:rPr>
              <a:t>September</a:t>
            </a:r>
            <a:r>
              <a:rPr dirty="0" sz="2400" spc="5" b="1">
                <a:solidFill>
                  <a:srgbClr val="008162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8162"/>
                </a:solidFill>
                <a:latin typeface="Gadugi"/>
                <a:cs typeface="Gadugi"/>
              </a:rPr>
              <a:t>2018</a:t>
            </a:r>
            <a:endParaRPr sz="24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2400" spc="-5" b="1">
                <a:solidFill>
                  <a:srgbClr val="008162"/>
                </a:solidFill>
                <a:latin typeface="Gadugi"/>
                <a:cs typeface="Gadugi"/>
              </a:rPr>
              <a:t>OECD</a:t>
            </a:r>
            <a:r>
              <a:rPr dirty="0" sz="2400" spc="-30" b="1">
                <a:solidFill>
                  <a:srgbClr val="008162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8162"/>
                </a:solidFill>
                <a:latin typeface="Gadugi"/>
                <a:cs typeface="Gadugi"/>
              </a:rPr>
              <a:t>Conference</a:t>
            </a:r>
            <a:r>
              <a:rPr dirty="0" sz="2400" spc="-20" b="1">
                <a:solidFill>
                  <a:srgbClr val="008162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8162"/>
                </a:solidFill>
                <a:latin typeface="Gadugi"/>
                <a:cs typeface="Gadugi"/>
              </a:rPr>
              <a:t>Centre,</a:t>
            </a:r>
            <a:r>
              <a:rPr dirty="0" sz="2400" spc="-20" b="1">
                <a:solidFill>
                  <a:srgbClr val="008162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8162"/>
                </a:solidFill>
                <a:latin typeface="Gadugi"/>
                <a:cs typeface="Gadugi"/>
              </a:rPr>
              <a:t>Auditorium</a:t>
            </a:r>
            <a:endParaRPr sz="2400">
              <a:latin typeface="Gadugi"/>
              <a:cs typeface="Gadug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208" y="316991"/>
            <a:ext cx="1775460" cy="55016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703946" y="780034"/>
            <a:ext cx="979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Co-funded</a:t>
            </a:r>
            <a:r>
              <a:rPr dirty="0" sz="900" spc="19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by </a:t>
            </a: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dirty="0" sz="9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European</a:t>
            </a:r>
            <a:r>
              <a:rPr dirty="0" sz="9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Union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05928" y="230124"/>
            <a:ext cx="771144" cy="5242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291" y="1006602"/>
            <a:ext cx="7880984" cy="5293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Gadugi"/>
                <a:cs typeface="Gadugi"/>
              </a:rPr>
              <a:t>An</a:t>
            </a:r>
            <a:r>
              <a:rPr dirty="0" sz="2400" spc="-15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initially</a:t>
            </a:r>
            <a:r>
              <a:rPr dirty="0" sz="2400" spc="40">
                <a:latin typeface="Gadugi"/>
                <a:cs typeface="Gadugi"/>
              </a:rPr>
              <a:t> </a:t>
            </a:r>
            <a:r>
              <a:rPr dirty="0" sz="2400" b="1">
                <a:solidFill>
                  <a:srgbClr val="004A78"/>
                </a:solidFill>
                <a:latin typeface="Gadugi"/>
                <a:cs typeface="Gadugi"/>
              </a:rPr>
              <a:t>unique</a:t>
            </a:r>
            <a:r>
              <a:rPr dirty="0" sz="2400" spc="-20" b="1">
                <a:solidFill>
                  <a:srgbClr val="004A78"/>
                </a:solidFill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method</a:t>
            </a:r>
            <a:endParaRPr sz="2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2550">
              <a:latin typeface="Gadugi"/>
              <a:cs typeface="Gadugi"/>
            </a:endParaRPr>
          </a:p>
          <a:p>
            <a:pPr algn="just" marL="354965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latin typeface="Gadugi"/>
                <a:cs typeface="Gadugi"/>
              </a:rPr>
              <a:t>Examination </a:t>
            </a:r>
            <a:r>
              <a:rPr dirty="0" sz="2400" spc="-30">
                <a:latin typeface="Gadugi"/>
                <a:cs typeface="Gadugi"/>
              </a:rPr>
              <a:t>of </a:t>
            </a:r>
            <a:r>
              <a:rPr dirty="0" sz="2400">
                <a:latin typeface="Gadugi"/>
                <a:cs typeface="Gadugi"/>
              </a:rPr>
              <a:t>each </a:t>
            </a:r>
            <a:r>
              <a:rPr dirty="0" sz="2400" spc="-5">
                <a:latin typeface="Gadugi"/>
                <a:cs typeface="Gadugi"/>
              </a:rPr>
              <a:t>country’s policies </a:t>
            </a:r>
            <a:r>
              <a:rPr dirty="0" sz="2400">
                <a:latin typeface="Gadugi"/>
                <a:cs typeface="Gadugi"/>
              </a:rPr>
              <a:t>and practices by </a:t>
            </a:r>
            <a:r>
              <a:rPr dirty="0" sz="2400" spc="5">
                <a:latin typeface="Gadugi"/>
                <a:cs typeface="Gadugi"/>
              </a:rPr>
              <a:t> </a:t>
            </a:r>
            <a:r>
              <a:rPr dirty="0" sz="2400" spc="5" b="1">
                <a:solidFill>
                  <a:srgbClr val="004A78"/>
                </a:solidFill>
                <a:latin typeface="Gadugi"/>
                <a:cs typeface="Gadugi"/>
              </a:rPr>
              <a:t>experts </a:t>
            </a:r>
            <a:r>
              <a:rPr dirty="0" sz="2400" spc="-10">
                <a:latin typeface="Gadugi"/>
                <a:cs typeface="Gadugi"/>
              </a:rPr>
              <a:t>from </a:t>
            </a:r>
            <a:r>
              <a:rPr dirty="0" sz="2400">
                <a:latin typeface="Gadugi"/>
                <a:cs typeface="Gadugi"/>
              </a:rPr>
              <a:t>other countries - the examination </a:t>
            </a:r>
            <a:r>
              <a:rPr dirty="0" sz="2400" spc="-5">
                <a:latin typeface="Gadugi"/>
                <a:cs typeface="Gadugi"/>
              </a:rPr>
              <a:t>is done </a:t>
            </a:r>
            <a:r>
              <a:rPr dirty="0" sz="2400">
                <a:latin typeface="Gadugi"/>
                <a:cs typeface="Gadugi"/>
              </a:rPr>
              <a:t> by peers, </a:t>
            </a:r>
            <a:r>
              <a:rPr dirty="0" sz="2400" spc="-5">
                <a:latin typeface="Gadugi"/>
                <a:cs typeface="Gadugi"/>
              </a:rPr>
              <a:t>i.e. policy </a:t>
            </a:r>
            <a:r>
              <a:rPr dirty="0" sz="2400" spc="-10">
                <a:latin typeface="Gadugi"/>
                <a:cs typeface="Gadugi"/>
              </a:rPr>
              <a:t>makers </a:t>
            </a:r>
            <a:r>
              <a:rPr dirty="0" sz="2400">
                <a:latin typeface="Gadugi"/>
                <a:cs typeface="Gadugi"/>
              </a:rPr>
              <a:t>who face </a:t>
            </a:r>
            <a:r>
              <a:rPr dirty="0" sz="2400" spc="-10">
                <a:latin typeface="Gadugi"/>
                <a:cs typeface="Gadugi"/>
              </a:rPr>
              <a:t>similar </a:t>
            </a:r>
            <a:r>
              <a:rPr dirty="0" sz="2400" spc="-5">
                <a:latin typeface="Gadugi"/>
                <a:cs typeface="Gadugi"/>
              </a:rPr>
              <a:t>problems in </a:t>
            </a:r>
            <a:r>
              <a:rPr dirty="0" sz="2400" spc="-64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their </a:t>
            </a:r>
            <a:r>
              <a:rPr dirty="0" sz="2400" spc="-5">
                <a:latin typeface="Gadugi"/>
                <a:cs typeface="Gadugi"/>
              </a:rPr>
              <a:t>countries.</a:t>
            </a:r>
            <a:r>
              <a:rPr dirty="0" sz="2400" spc="35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It is</a:t>
            </a:r>
            <a:r>
              <a:rPr dirty="0" sz="2400" spc="-10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discussion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among</a:t>
            </a:r>
            <a:r>
              <a:rPr dirty="0" sz="2400" spc="10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equals.</a:t>
            </a:r>
            <a:endParaRPr sz="2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0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Gadugi"/>
                <a:cs typeface="Gadugi"/>
              </a:rPr>
              <a:t>Effective</a:t>
            </a:r>
            <a:r>
              <a:rPr dirty="0" sz="2400" spc="5">
                <a:latin typeface="Gadugi"/>
                <a:cs typeface="Gadugi"/>
              </a:rPr>
              <a:t> </a:t>
            </a:r>
            <a:r>
              <a:rPr dirty="0" sz="2400" spc="-10">
                <a:latin typeface="Gadugi"/>
                <a:cs typeface="Gadugi"/>
              </a:rPr>
              <a:t>tool</a:t>
            </a:r>
            <a:r>
              <a:rPr dirty="0" sz="2400" spc="20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for</a:t>
            </a:r>
            <a:r>
              <a:rPr dirty="0" sz="2400" spc="25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policy</a:t>
            </a:r>
            <a:r>
              <a:rPr dirty="0" sz="2400" spc="50">
                <a:latin typeface="Gadugi"/>
                <a:cs typeface="Gadugi"/>
              </a:rPr>
              <a:t> </a:t>
            </a:r>
            <a:r>
              <a:rPr dirty="0" sz="2400" spc="-10" b="1">
                <a:solidFill>
                  <a:srgbClr val="004A78"/>
                </a:solidFill>
                <a:latin typeface="Gadugi"/>
                <a:cs typeface="Gadugi"/>
              </a:rPr>
              <a:t>improvement</a:t>
            </a:r>
            <a:r>
              <a:rPr dirty="0" sz="2400" spc="15" b="1">
                <a:solidFill>
                  <a:srgbClr val="004A78"/>
                </a:solidFill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thanks</a:t>
            </a:r>
            <a:r>
              <a:rPr dirty="0" sz="2400">
                <a:latin typeface="Gadugi"/>
                <a:cs typeface="Gadugi"/>
              </a:rPr>
              <a:t> </a:t>
            </a:r>
            <a:r>
              <a:rPr dirty="0" sz="2400" spc="-10">
                <a:latin typeface="Gadugi"/>
                <a:cs typeface="Gadugi"/>
              </a:rPr>
              <a:t>to:</a:t>
            </a:r>
            <a:endParaRPr sz="2400">
              <a:latin typeface="Gadugi"/>
              <a:cs typeface="Gadugi"/>
            </a:endParaRPr>
          </a:p>
          <a:p>
            <a:pPr lvl="1" marL="756285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20">
                <a:latin typeface="Gadugi"/>
                <a:cs typeface="Gadugi"/>
              </a:rPr>
              <a:t>Peer</a:t>
            </a:r>
            <a:r>
              <a:rPr dirty="0" sz="2400" spc="-55"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4A78"/>
                </a:solidFill>
                <a:latin typeface="Gadugi"/>
                <a:cs typeface="Gadugi"/>
              </a:rPr>
              <a:t>pressure</a:t>
            </a:r>
            <a:endParaRPr sz="2400">
              <a:latin typeface="Gadugi"/>
              <a:cs typeface="Gadugi"/>
            </a:endParaRPr>
          </a:p>
          <a:p>
            <a:pPr lvl="1" marL="756285" marR="96583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latin typeface="Gadugi"/>
                <a:cs typeface="Gadugi"/>
              </a:rPr>
              <a:t>The</a:t>
            </a:r>
            <a:r>
              <a:rPr dirty="0" sz="2400" spc="-10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same</a:t>
            </a:r>
            <a:r>
              <a:rPr dirty="0" sz="2400" spc="-20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methodology</a:t>
            </a:r>
            <a:r>
              <a:rPr dirty="0" sz="2400" spc="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and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sz="2400" b="1">
                <a:solidFill>
                  <a:srgbClr val="004A78"/>
                </a:solidFill>
                <a:latin typeface="Gadugi"/>
                <a:cs typeface="Gadugi"/>
              </a:rPr>
              <a:t>criteria</a:t>
            </a:r>
            <a:r>
              <a:rPr dirty="0" sz="2400" spc="-10" b="1">
                <a:solidFill>
                  <a:srgbClr val="004A78"/>
                </a:solidFill>
                <a:latin typeface="Gadugi"/>
                <a:cs typeface="Gadugi"/>
              </a:rPr>
              <a:t> </a:t>
            </a:r>
            <a:r>
              <a:rPr dirty="0" sz="2400" spc="-15">
                <a:latin typeface="Gadugi"/>
                <a:cs typeface="Gadugi"/>
              </a:rPr>
              <a:t>to</a:t>
            </a:r>
            <a:r>
              <a:rPr dirty="0" sz="2400" spc="-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assess </a:t>
            </a:r>
            <a:r>
              <a:rPr dirty="0" sz="2400" spc="-64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performance</a:t>
            </a:r>
            <a:r>
              <a:rPr dirty="0" sz="2400" spc="-20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for</a:t>
            </a:r>
            <a:r>
              <a:rPr dirty="0" sz="2400" spc="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all</a:t>
            </a:r>
            <a:r>
              <a:rPr dirty="0" sz="2400" spc="20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countries</a:t>
            </a:r>
            <a:endParaRPr sz="2400">
              <a:latin typeface="Gadugi"/>
              <a:cs typeface="Gadugi"/>
            </a:endParaRPr>
          </a:p>
          <a:p>
            <a:pPr lvl="1" marL="756285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10">
                <a:latin typeface="Gadugi"/>
                <a:cs typeface="Gadugi"/>
              </a:rPr>
              <a:t>Systematic</a:t>
            </a:r>
            <a:r>
              <a:rPr dirty="0" sz="2400" spc="-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and</a:t>
            </a:r>
            <a:r>
              <a:rPr dirty="0" sz="2400" spc="-5">
                <a:latin typeface="Gadugi"/>
                <a:cs typeface="Gadugi"/>
              </a:rPr>
              <a:t> recurring</a:t>
            </a:r>
            <a:r>
              <a:rPr dirty="0" sz="2400" spc="30"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4A78"/>
                </a:solidFill>
                <a:latin typeface="Gadugi"/>
                <a:cs typeface="Gadugi"/>
              </a:rPr>
              <a:t>monitoring</a:t>
            </a:r>
            <a:r>
              <a:rPr dirty="0" sz="2400" b="1">
                <a:solidFill>
                  <a:srgbClr val="004A78"/>
                </a:solidFill>
                <a:latin typeface="Gadugi"/>
                <a:cs typeface="Gadugi"/>
              </a:rPr>
              <a:t> </a:t>
            </a:r>
            <a:r>
              <a:rPr dirty="0" sz="2400" spc="-10">
                <a:latin typeface="Gadugi"/>
                <a:cs typeface="Gadugi"/>
              </a:rPr>
              <a:t>mechanism</a:t>
            </a:r>
            <a:endParaRPr sz="2400">
              <a:latin typeface="Gadugi"/>
              <a:cs typeface="Gadugi"/>
            </a:endParaRPr>
          </a:p>
          <a:p>
            <a:pPr lvl="1" marL="756285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20">
                <a:latin typeface="Gadugi"/>
                <a:cs typeface="Gadugi"/>
              </a:rPr>
              <a:t>Peer</a:t>
            </a:r>
            <a:r>
              <a:rPr dirty="0" sz="2400" spc="-30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learning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and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4A78"/>
                </a:solidFill>
                <a:latin typeface="Gadugi"/>
                <a:cs typeface="Gadugi"/>
              </a:rPr>
              <a:t>capacity</a:t>
            </a:r>
            <a:r>
              <a:rPr dirty="0" sz="2400" spc="-35" b="1">
                <a:solidFill>
                  <a:srgbClr val="004A78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4A78"/>
                </a:solidFill>
                <a:latin typeface="Gadugi"/>
                <a:cs typeface="Gadugi"/>
              </a:rPr>
              <a:t>building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095" y="183261"/>
            <a:ext cx="182435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25" b="1">
                <a:latin typeface="Gadugi"/>
                <a:cs typeface="Gadugi"/>
              </a:rPr>
              <a:t>Peer</a:t>
            </a:r>
            <a:r>
              <a:rPr dirty="0" sz="2600" spc="-5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review</a:t>
            </a:r>
            <a:endParaRPr sz="26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dirty="0" spc="-5"/>
              <a:t>Business </a:t>
            </a:r>
            <a:r>
              <a:rPr dirty="0" spc="-10"/>
              <a:t>and </a:t>
            </a:r>
            <a:r>
              <a:rPr dirty="0" spc="5"/>
              <a:t>Industry </a:t>
            </a:r>
            <a:r>
              <a:rPr dirty="0" spc="10"/>
              <a:t> </a:t>
            </a:r>
            <a:r>
              <a:rPr dirty="0"/>
              <a:t>Advisory</a:t>
            </a:r>
            <a:r>
              <a:rPr dirty="0" spc="20"/>
              <a:t> </a:t>
            </a:r>
            <a:r>
              <a:rPr dirty="0" spc="-10"/>
              <a:t>Committee </a:t>
            </a:r>
            <a:r>
              <a:rPr dirty="0" spc="-15"/>
              <a:t>(BIAC)</a:t>
            </a:r>
          </a:p>
          <a:p>
            <a:pPr marL="355600" marR="201930" indent="-343535">
              <a:lnSpc>
                <a:spcPts val="1939"/>
              </a:lnSpc>
              <a:spcBef>
                <a:spcPts val="17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International</a:t>
            </a:r>
            <a:r>
              <a:rPr dirty="0" sz="1800" spc="-6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business</a:t>
            </a:r>
            <a:r>
              <a:rPr dirty="0" sz="1800" spc="-4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network </a:t>
            </a:r>
            <a:r>
              <a:rPr dirty="0" sz="1800" spc="-48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with </a:t>
            </a:r>
            <a:r>
              <a:rPr dirty="0" sz="1800" spc="-10" b="0">
                <a:solidFill>
                  <a:srgbClr val="000000"/>
                </a:solidFill>
                <a:latin typeface="Gadugi"/>
                <a:cs typeface="Gadugi"/>
              </a:rPr>
              <a:t>global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and cross-sectoral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membership</a:t>
            </a:r>
            <a:endParaRPr sz="1800">
              <a:latin typeface="Gadugi"/>
              <a:cs typeface="Gadugi"/>
            </a:endParaRPr>
          </a:p>
          <a:p>
            <a:pPr marL="355600" marR="257810" indent="-343535">
              <a:lnSpc>
                <a:spcPts val="1939"/>
              </a:lnSpc>
              <a:spcBef>
                <a:spcPts val="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800" spc="-15" b="0">
                <a:solidFill>
                  <a:srgbClr val="000000"/>
                </a:solidFill>
                <a:latin typeface="Gadugi"/>
                <a:cs typeface="Gadugi"/>
              </a:rPr>
              <a:t>Represents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major business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associations in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OECD </a:t>
            </a:r>
            <a:r>
              <a:rPr dirty="0" sz="1800" spc="-10" b="0">
                <a:solidFill>
                  <a:srgbClr val="000000"/>
                </a:solidFill>
                <a:latin typeface="Gadugi"/>
                <a:cs typeface="Gadugi"/>
              </a:rPr>
              <a:t>member </a:t>
            </a:r>
            <a:r>
              <a:rPr dirty="0" sz="1800" spc="-484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countries</a:t>
            </a:r>
            <a:r>
              <a:rPr dirty="0" sz="1800" spc="-2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and</a:t>
            </a:r>
            <a:r>
              <a:rPr dirty="0" sz="1800" spc="-2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15" b="0">
                <a:solidFill>
                  <a:srgbClr val="000000"/>
                </a:solidFill>
                <a:latin typeface="Gadugi"/>
                <a:cs typeface="Gadugi"/>
              </a:rPr>
              <a:t>key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partners</a:t>
            </a:r>
            <a:endParaRPr sz="1800">
              <a:latin typeface="Gadugi"/>
              <a:cs typeface="Gadugi"/>
            </a:endParaRPr>
          </a:p>
          <a:p>
            <a:pPr marL="355600" marR="798830" indent="-343535">
              <a:lnSpc>
                <a:spcPct val="90000"/>
              </a:lnSpc>
              <a:spcBef>
                <a:spcPts val="40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800" spc="-10" b="0">
                <a:solidFill>
                  <a:srgbClr val="000000"/>
                </a:solidFill>
                <a:latin typeface="Gadugi"/>
                <a:cs typeface="Gadugi"/>
              </a:rPr>
              <a:t>Communicates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business </a:t>
            </a:r>
            <a:r>
              <a:rPr dirty="0" sz="1800" spc="-48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perspectives in annual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 consultations</a:t>
            </a:r>
            <a:r>
              <a:rPr dirty="0" sz="1800" spc="-7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with</a:t>
            </a:r>
            <a:r>
              <a:rPr dirty="0" sz="1800" spc="-4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OECD </a:t>
            </a:r>
            <a:r>
              <a:rPr dirty="0" sz="1800" spc="-48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ambassadors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and OECD </a:t>
            </a:r>
            <a:r>
              <a:rPr dirty="0" sz="1800" spc="-48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ministerials</a:t>
            </a:r>
            <a:endParaRPr sz="1800">
              <a:latin typeface="Gadugi"/>
              <a:cs typeface="Gadugi"/>
            </a:endParaRPr>
          </a:p>
          <a:p>
            <a:pPr marL="355600" marR="342900" indent="-343535">
              <a:lnSpc>
                <a:spcPts val="1939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800" spc="-10" b="0">
                <a:solidFill>
                  <a:srgbClr val="000000"/>
                </a:solidFill>
                <a:latin typeface="Gadugi"/>
                <a:cs typeface="Gadugi"/>
              </a:rPr>
              <a:t>Provides strategic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counsel on </a:t>
            </a:r>
            <a:r>
              <a:rPr dirty="0" sz="1800" spc="-48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OECD</a:t>
            </a:r>
            <a:r>
              <a:rPr dirty="0" sz="1800" spc="-1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policy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instruments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101981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Trade</a:t>
            </a:r>
            <a:r>
              <a:rPr dirty="0" spc="5"/>
              <a:t> </a:t>
            </a:r>
            <a:r>
              <a:rPr dirty="0" spc="-10"/>
              <a:t>Union</a:t>
            </a:r>
            <a:r>
              <a:rPr dirty="0" spc="-15"/>
              <a:t> </a:t>
            </a:r>
            <a:r>
              <a:rPr dirty="0"/>
              <a:t>Advisory </a:t>
            </a:r>
            <a:r>
              <a:rPr dirty="0" spc="-590"/>
              <a:t> </a:t>
            </a:r>
            <a:r>
              <a:rPr dirty="0" spc="-10"/>
              <a:t>Committee</a:t>
            </a:r>
            <a:r>
              <a:rPr dirty="0" spc="-5"/>
              <a:t> </a:t>
            </a:r>
            <a:r>
              <a:rPr dirty="0" spc="-20"/>
              <a:t>(TUAC)</a:t>
            </a:r>
          </a:p>
          <a:p>
            <a:pPr marL="355600" marR="5080" indent="-3429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Brings together over 58 national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trade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unions </a:t>
            </a:r>
            <a:r>
              <a:rPr dirty="0" sz="1800" spc="-10" b="0">
                <a:solidFill>
                  <a:srgbClr val="000000"/>
                </a:solidFill>
                <a:latin typeface="Gadugi"/>
                <a:cs typeface="Gadugi"/>
              </a:rPr>
              <a:t>representing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some 66 </a:t>
            </a:r>
            <a:r>
              <a:rPr dirty="0" sz="1800" spc="-484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Gadugi"/>
                <a:cs typeface="Gadugi"/>
              </a:rPr>
              <a:t>million workers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 in</a:t>
            </a:r>
            <a:r>
              <a:rPr dirty="0" sz="1800" spc="-1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OECD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 countries</a:t>
            </a:r>
            <a:endParaRPr sz="1800">
              <a:latin typeface="Gadugi"/>
              <a:cs typeface="Gadugi"/>
            </a:endParaRPr>
          </a:p>
          <a:p>
            <a:pPr marL="355600" marR="175895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Access </a:t>
            </a:r>
            <a:r>
              <a:rPr dirty="0" sz="1800" spc="-10" b="0">
                <a:solidFill>
                  <a:srgbClr val="000000"/>
                </a:solidFill>
                <a:latin typeface="Gadugi"/>
                <a:cs typeface="Gadugi"/>
              </a:rPr>
              <a:t>to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OECD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discussions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enables</a:t>
            </a:r>
            <a:r>
              <a:rPr dirty="0" sz="1800" spc="-3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Gadugi"/>
                <a:cs typeface="Gadugi"/>
              </a:rPr>
              <a:t>proactive</a:t>
            </a:r>
            <a:r>
              <a:rPr dirty="0" sz="1800" spc="-2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engagement</a:t>
            </a:r>
            <a:r>
              <a:rPr dirty="0" sz="1800" spc="-2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in </a:t>
            </a:r>
            <a:r>
              <a:rPr dirty="0" sz="1800" spc="-47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policy</a:t>
            </a:r>
            <a:r>
              <a:rPr dirty="0" sz="1800" spc="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Gadugi"/>
                <a:cs typeface="Gadugi"/>
              </a:rPr>
              <a:t>debate</a:t>
            </a:r>
            <a:endParaRPr sz="1800">
              <a:latin typeface="Gadugi"/>
              <a:cs typeface="Gadugi"/>
            </a:endParaRPr>
          </a:p>
          <a:p>
            <a:pPr marL="355600" marR="22796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Conveys</a:t>
            </a:r>
            <a:r>
              <a:rPr dirty="0" sz="1800" spc="-4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trade</a:t>
            </a:r>
            <a:r>
              <a:rPr dirty="0" sz="1800" spc="-2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union</a:t>
            </a:r>
            <a:r>
              <a:rPr dirty="0" sz="1800" spc="-4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positions</a:t>
            </a:r>
            <a:r>
              <a:rPr dirty="0" sz="1800" spc="-2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in </a:t>
            </a:r>
            <a:r>
              <a:rPr dirty="0" sz="1800" spc="-47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annual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meetings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and OECD </a:t>
            </a:r>
            <a:r>
              <a:rPr dirty="0" sz="1800" spc="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ministerials</a:t>
            </a:r>
            <a:endParaRPr sz="18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Submits</a:t>
            </a:r>
            <a:r>
              <a:rPr dirty="0" sz="1800" spc="-1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policy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Gadugi"/>
                <a:cs typeface="Gadugi"/>
              </a:rPr>
              <a:t>inputs</a:t>
            </a:r>
            <a:r>
              <a:rPr dirty="0" sz="1800" spc="-2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Gadugi"/>
                <a:cs typeface="Gadugi"/>
              </a:rPr>
              <a:t>to</a:t>
            </a:r>
            <a:r>
              <a:rPr dirty="0" sz="1800" spc="-25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the</a:t>
            </a:r>
            <a:r>
              <a:rPr dirty="0" sz="1800" spc="-30" b="0">
                <a:solidFill>
                  <a:srgbClr val="000000"/>
                </a:solidFill>
                <a:latin typeface="Gadugi"/>
                <a:cs typeface="Gadug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Gadugi"/>
                <a:cs typeface="Gadugi"/>
              </a:rPr>
              <a:t>OECD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095" y="183261"/>
            <a:ext cx="854265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" b="1">
                <a:latin typeface="Gadugi"/>
                <a:cs typeface="Gadugi"/>
              </a:rPr>
              <a:t>Business</a:t>
            </a:r>
            <a:r>
              <a:rPr dirty="0" sz="2600" spc="1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and </a:t>
            </a:r>
            <a:r>
              <a:rPr dirty="0" sz="2600" b="1">
                <a:latin typeface="Gadugi"/>
                <a:cs typeface="Gadugi"/>
              </a:rPr>
              <a:t>trade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unions</a:t>
            </a:r>
            <a:r>
              <a:rPr dirty="0" sz="2600" spc="-5" b="1">
                <a:latin typeface="Gadugi"/>
                <a:cs typeface="Gadugi"/>
              </a:rPr>
              <a:t> representations</a:t>
            </a:r>
            <a:r>
              <a:rPr dirty="0" sz="2600" spc="3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at</a:t>
            </a:r>
            <a:r>
              <a:rPr dirty="0" sz="2600" spc="-2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the OECD</a:t>
            </a:r>
            <a:endParaRPr sz="26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082" y="1322958"/>
            <a:ext cx="7470140" cy="490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8000">
                <a:solidFill>
                  <a:srgbClr val="FFFFFF"/>
                </a:solidFill>
                <a:latin typeface="Gadugi"/>
                <a:cs typeface="Gadugi"/>
              </a:rPr>
              <a:t>The</a:t>
            </a:r>
            <a:r>
              <a:rPr dirty="0" sz="8000" spc="-4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8000" spc="-5">
                <a:solidFill>
                  <a:srgbClr val="FFFFFF"/>
                </a:solidFill>
                <a:latin typeface="Gadugi"/>
                <a:cs typeface="Gadugi"/>
              </a:rPr>
              <a:t>OECD</a:t>
            </a:r>
            <a:r>
              <a:rPr dirty="0" sz="8000" spc="-4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8000" spc="-5">
                <a:solidFill>
                  <a:srgbClr val="FFFFFF"/>
                </a:solidFill>
                <a:latin typeface="Gadugi"/>
                <a:cs typeface="Gadugi"/>
              </a:rPr>
              <a:t>South </a:t>
            </a:r>
            <a:r>
              <a:rPr dirty="0" sz="8000" spc="-217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8000">
                <a:solidFill>
                  <a:srgbClr val="FFFFFF"/>
                </a:solidFill>
                <a:latin typeface="Gadugi"/>
                <a:cs typeface="Gadugi"/>
              </a:rPr>
              <a:t>East </a:t>
            </a:r>
            <a:r>
              <a:rPr dirty="0" sz="8000" spc="-20">
                <a:solidFill>
                  <a:srgbClr val="FFFFFF"/>
                </a:solidFill>
                <a:latin typeface="Gadugi"/>
                <a:cs typeface="Gadugi"/>
              </a:rPr>
              <a:t>Europe </a:t>
            </a:r>
            <a:r>
              <a:rPr dirty="0" sz="8000" spc="-1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8000" spc="-30">
                <a:solidFill>
                  <a:srgbClr val="FFFFFF"/>
                </a:solidFill>
                <a:latin typeface="Gadugi"/>
                <a:cs typeface="Gadugi"/>
              </a:rPr>
              <a:t>Regional </a:t>
            </a:r>
            <a:r>
              <a:rPr dirty="0" sz="8000" spc="-2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8000" spc="-10">
                <a:solidFill>
                  <a:srgbClr val="FFFFFF"/>
                </a:solidFill>
                <a:latin typeface="Gadugi"/>
                <a:cs typeface="Gadugi"/>
              </a:rPr>
              <a:t>Programme</a:t>
            </a:r>
            <a:endParaRPr sz="80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512188"/>
            <a:ext cx="8365490" cy="40976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5">
                <a:latin typeface="Gadugi"/>
                <a:cs typeface="Gadugi"/>
              </a:rPr>
              <a:t>Serbia is</a:t>
            </a:r>
            <a:r>
              <a:rPr dirty="0" sz="2200" spc="1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not</a:t>
            </a:r>
            <a:r>
              <a:rPr dirty="0" sz="2200" spc="5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a</a:t>
            </a:r>
            <a:r>
              <a:rPr dirty="0" sz="2200" spc="5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member</a:t>
            </a:r>
            <a:r>
              <a:rPr dirty="0" sz="2200" spc="-10">
                <a:latin typeface="Gadugi"/>
                <a:cs typeface="Gadugi"/>
              </a:rPr>
              <a:t> </a:t>
            </a:r>
            <a:r>
              <a:rPr dirty="0" sz="2200" spc="-25">
                <a:latin typeface="Gadugi"/>
                <a:cs typeface="Gadugi"/>
              </a:rPr>
              <a:t>of</a:t>
            </a:r>
            <a:r>
              <a:rPr dirty="0" sz="2200" spc="-5">
                <a:latin typeface="Gadugi"/>
                <a:cs typeface="Gadugi"/>
              </a:rPr>
              <a:t> the</a:t>
            </a:r>
            <a:r>
              <a:rPr dirty="0" sz="2200" spc="15">
                <a:latin typeface="Gadugi"/>
                <a:cs typeface="Gadugi"/>
              </a:rPr>
              <a:t> </a:t>
            </a:r>
            <a:r>
              <a:rPr dirty="0" sz="2200" spc="-35">
                <a:latin typeface="Gadugi"/>
                <a:cs typeface="Gadugi"/>
              </a:rPr>
              <a:t>OECD,</a:t>
            </a:r>
            <a:r>
              <a:rPr dirty="0" sz="2200" spc="1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but is</a:t>
            </a:r>
            <a:r>
              <a:rPr dirty="0" sz="220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an</a:t>
            </a:r>
            <a:r>
              <a:rPr dirty="0" sz="220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Invitee</a:t>
            </a:r>
            <a:r>
              <a:rPr dirty="0" sz="2200" spc="1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in</a:t>
            </a:r>
            <a:r>
              <a:rPr dirty="0" sz="2200" spc="5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11</a:t>
            </a:r>
            <a:r>
              <a:rPr dirty="0" sz="2200" spc="1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OECD </a:t>
            </a:r>
            <a:r>
              <a:rPr dirty="0" sz="2200" spc="-59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bodies/projects</a:t>
            </a:r>
            <a:r>
              <a:rPr dirty="0" sz="2200" spc="5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and</a:t>
            </a:r>
            <a:r>
              <a:rPr dirty="0" sz="2200" spc="1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has</a:t>
            </a:r>
            <a:r>
              <a:rPr dirty="0" sz="2200" spc="1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adhered</a:t>
            </a:r>
            <a:r>
              <a:rPr dirty="0" sz="2200" spc="10">
                <a:latin typeface="Gadugi"/>
                <a:cs typeface="Gadugi"/>
              </a:rPr>
              <a:t> </a:t>
            </a:r>
            <a:r>
              <a:rPr dirty="0" sz="2200" spc="-10">
                <a:latin typeface="Gadugi"/>
                <a:cs typeface="Gadugi"/>
              </a:rPr>
              <a:t>to</a:t>
            </a:r>
            <a:r>
              <a:rPr dirty="0" sz="2200" spc="-5">
                <a:latin typeface="Gadugi"/>
                <a:cs typeface="Gadugi"/>
              </a:rPr>
              <a:t> 6 OECD</a:t>
            </a:r>
            <a:r>
              <a:rPr dirty="0" sz="220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instruments</a:t>
            </a:r>
            <a:endParaRPr sz="2200">
              <a:latin typeface="Gadugi"/>
              <a:cs typeface="Gadugi"/>
            </a:endParaRPr>
          </a:p>
          <a:p>
            <a:pPr lvl="1" marL="641985" indent="-343535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dirty="0" sz="1900" spc="-10">
                <a:latin typeface="Gadugi"/>
                <a:cs typeface="Gadugi"/>
              </a:rPr>
              <a:t>Participates</a:t>
            </a:r>
            <a:r>
              <a:rPr dirty="0" sz="1900" spc="-5">
                <a:latin typeface="Gadugi"/>
                <a:cs typeface="Gadugi"/>
              </a:rPr>
              <a:t> in </a:t>
            </a:r>
            <a:r>
              <a:rPr dirty="0" sz="1900" spc="-5" b="1">
                <a:latin typeface="Gadugi"/>
                <a:cs typeface="Gadugi"/>
              </a:rPr>
              <a:t>SIGMA</a:t>
            </a:r>
            <a:endParaRPr sz="1900">
              <a:latin typeface="Gadugi"/>
              <a:cs typeface="Gadugi"/>
            </a:endParaRPr>
          </a:p>
          <a:p>
            <a:pPr lvl="1" marL="641985" indent="-343535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dirty="0" sz="1900" spc="-10">
                <a:latin typeface="Gadugi"/>
                <a:cs typeface="Gadugi"/>
              </a:rPr>
              <a:t>Active</a:t>
            </a:r>
            <a:r>
              <a:rPr dirty="0" sz="1900" spc="1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member</a:t>
            </a:r>
            <a:r>
              <a:rPr dirty="0" sz="1900" spc="5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in</a:t>
            </a:r>
            <a:r>
              <a:rPr dirty="0" sz="1900" spc="1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the</a:t>
            </a:r>
            <a:r>
              <a:rPr dirty="0" sz="1900" spc="1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activities</a:t>
            </a:r>
            <a:r>
              <a:rPr dirty="0" sz="1900" spc="25">
                <a:latin typeface="Gadugi"/>
                <a:cs typeface="Gadugi"/>
              </a:rPr>
              <a:t> </a:t>
            </a:r>
            <a:r>
              <a:rPr dirty="0" sz="1900" spc="-20">
                <a:latin typeface="Gadugi"/>
                <a:cs typeface="Gadugi"/>
              </a:rPr>
              <a:t>of</a:t>
            </a:r>
            <a:r>
              <a:rPr dirty="0" sz="190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the</a:t>
            </a:r>
            <a:r>
              <a:rPr dirty="0" sz="1900" spc="15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Anti-corruption </a:t>
            </a:r>
            <a:r>
              <a:rPr dirty="0" sz="1900" spc="-10" b="1">
                <a:latin typeface="Gadugi"/>
                <a:cs typeface="Gadugi"/>
              </a:rPr>
              <a:t>Network</a:t>
            </a:r>
            <a:r>
              <a:rPr dirty="0" sz="1900" spc="15" b="1">
                <a:latin typeface="Gadugi"/>
                <a:cs typeface="Gadugi"/>
              </a:rPr>
              <a:t> </a:t>
            </a:r>
            <a:r>
              <a:rPr dirty="0" sz="1900" spc="-10" b="1">
                <a:latin typeface="Gadugi"/>
                <a:cs typeface="Gadugi"/>
              </a:rPr>
              <a:t>for</a:t>
            </a:r>
            <a:endParaRPr sz="1900">
              <a:latin typeface="Gadugi"/>
              <a:cs typeface="Gadugi"/>
            </a:endParaRPr>
          </a:p>
          <a:p>
            <a:pPr marL="641985">
              <a:lnSpc>
                <a:spcPct val="100000"/>
              </a:lnSpc>
            </a:pPr>
            <a:r>
              <a:rPr dirty="0" sz="1900" spc="-10" b="1">
                <a:latin typeface="Gadugi"/>
                <a:cs typeface="Gadugi"/>
              </a:rPr>
              <a:t>Eastern</a:t>
            </a:r>
            <a:r>
              <a:rPr dirty="0" sz="1900" spc="10" b="1">
                <a:latin typeface="Gadugi"/>
                <a:cs typeface="Gadugi"/>
              </a:rPr>
              <a:t> </a:t>
            </a:r>
            <a:r>
              <a:rPr dirty="0" sz="1900" spc="-10" b="1">
                <a:latin typeface="Gadugi"/>
                <a:cs typeface="Gadugi"/>
              </a:rPr>
              <a:t>Europe </a:t>
            </a:r>
            <a:r>
              <a:rPr dirty="0" sz="1900" spc="-5" b="1">
                <a:latin typeface="Gadugi"/>
                <a:cs typeface="Gadugi"/>
              </a:rPr>
              <a:t>and</a:t>
            </a:r>
            <a:r>
              <a:rPr dirty="0" sz="1900" spc="5" b="1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Central</a:t>
            </a:r>
            <a:r>
              <a:rPr dirty="0" sz="1900" spc="5" b="1">
                <a:latin typeface="Gadugi"/>
                <a:cs typeface="Gadugi"/>
              </a:rPr>
              <a:t> </a:t>
            </a:r>
            <a:r>
              <a:rPr dirty="0" sz="1900" spc="-10" b="1">
                <a:latin typeface="Gadugi"/>
                <a:cs typeface="Gadugi"/>
              </a:rPr>
              <a:t>Asia</a:t>
            </a:r>
            <a:endParaRPr sz="1900">
              <a:latin typeface="Gadugi"/>
              <a:cs typeface="Gadugi"/>
            </a:endParaRPr>
          </a:p>
          <a:p>
            <a:pPr lvl="1" marL="641985" marR="144145" indent="-342900">
              <a:lnSpc>
                <a:spcPct val="100000"/>
              </a:lnSpc>
              <a:spcBef>
                <a:spcPts val="459"/>
              </a:spcBef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dirty="0" sz="1900" spc="-5">
                <a:latin typeface="Gadugi"/>
                <a:cs typeface="Gadugi"/>
              </a:rPr>
              <a:t>Member</a:t>
            </a:r>
            <a:r>
              <a:rPr dirty="0" sz="1900" spc="-20">
                <a:latin typeface="Gadugi"/>
                <a:cs typeface="Gadugi"/>
              </a:rPr>
              <a:t> of</a:t>
            </a:r>
            <a:r>
              <a:rPr dirty="0" sz="1900" spc="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the</a:t>
            </a:r>
            <a:r>
              <a:rPr dirty="0" sz="1900" spc="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four</a:t>
            </a:r>
            <a:r>
              <a:rPr dirty="0" sz="1900" spc="1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programmes</a:t>
            </a:r>
            <a:r>
              <a:rPr dirty="0" sz="1900">
                <a:latin typeface="Gadugi"/>
                <a:cs typeface="Gadugi"/>
              </a:rPr>
              <a:t> </a:t>
            </a:r>
            <a:r>
              <a:rPr dirty="0" sz="1900" spc="-20">
                <a:latin typeface="Gadugi"/>
                <a:cs typeface="Gadugi"/>
              </a:rPr>
              <a:t>of</a:t>
            </a:r>
            <a:r>
              <a:rPr dirty="0" sz="1900" spc="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the</a:t>
            </a:r>
            <a:r>
              <a:rPr dirty="0" sz="1900" spc="25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OECD</a:t>
            </a:r>
            <a:r>
              <a:rPr dirty="0" sz="1900" spc="-10" b="1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Agricultural</a:t>
            </a:r>
            <a:r>
              <a:rPr dirty="0" sz="1900" spc="-10" b="1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Codes</a:t>
            </a:r>
            <a:r>
              <a:rPr dirty="0" sz="1900" b="1">
                <a:latin typeface="Gadugi"/>
                <a:cs typeface="Gadugi"/>
              </a:rPr>
              <a:t> </a:t>
            </a:r>
            <a:r>
              <a:rPr dirty="0" sz="1900" spc="-10" b="1">
                <a:latin typeface="Gadugi"/>
                <a:cs typeface="Gadugi"/>
              </a:rPr>
              <a:t>and </a:t>
            </a:r>
            <a:r>
              <a:rPr dirty="0" sz="1900" spc="-509" b="1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Schemes</a:t>
            </a:r>
            <a:endParaRPr sz="1900">
              <a:latin typeface="Gadugi"/>
              <a:cs typeface="Gadugi"/>
            </a:endParaRPr>
          </a:p>
          <a:p>
            <a:pPr lvl="1" marL="641985" indent="-343535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dirty="0" sz="1900" spc="-10">
                <a:latin typeface="Gadugi"/>
                <a:cs typeface="Gadugi"/>
              </a:rPr>
              <a:t>Full</a:t>
            </a:r>
            <a:r>
              <a:rPr dirty="0" sz="1900" spc="1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member</a:t>
            </a:r>
            <a:r>
              <a:rPr dirty="0" sz="1900" spc="10">
                <a:latin typeface="Gadugi"/>
                <a:cs typeface="Gadugi"/>
              </a:rPr>
              <a:t> </a:t>
            </a:r>
            <a:r>
              <a:rPr dirty="0" sz="1900" spc="-20">
                <a:latin typeface="Gadugi"/>
                <a:cs typeface="Gadugi"/>
              </a:rPr>
              <a:t>of</a:t>
            </a:r>
            <a:r>
              <a:rPr dirty="0" sz="190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the</a:t>
            </a:r>
            <a:r>
              <a:rPr dirty="0" sz="1900" spc="20">
                <a:latin typeface="Gadugi"/>
                <a:cs typeface="Gadugi"/>
              </a:rPr>
              <a:t> </a:t>
            </a:r>
            <a:r>
              <a:rPr dirty="0" sz="1900" spc="-10" b="1">
                <a:latin typeface="Gadugi"/>
                <a:cs typeface="Gadugi"/>
              </a:rPr>
              <a:t>International</a:t>
            </a:r>
            <a:r>
              <a:rPr dirty="0" sz="1900" spc="20" b="1">
                <a:latin typeface="Gadugi"/>
                <a:cs typeface="Gadugi"/>
              </a:rPr>
              <a:t> </a:t>
            </a:r>
            <a:r>
              <a:rPr dirty="0" sz="1900" spc="-15" b="1">
                <a:latin typeface="Gadugi"/>
                <a:cs typeface="Gadugi"/>
              </a:rPr>
              <a:t>Transport </a:t>
            </a:r>
            <a:r>
              <a:rPr dirty="0" sz="1900" spc="-5" b="1">
                <a:latin typeface="Gadugi"/>
                <a:cs typeface="Gadugi"/>
              </a:rPr>
              <a:t>Forum</a:t>
            </a:r>
            <a:endParaRPr sz="1900">
              <a:latin typeface="Gadugi"/>
              <a:cs typeface="Gadug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2450">
              <a:latin typeface="Gadugi"/>
              <a:cs typeface="Gadugi"/>
            </a:endParaRPr>
          </a:p>
          <a:p>
            <a:pPr marL="355600" marR="96393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200" spc="-25">
                <a:latin typeface="Gadugi"/>
                <a:cs typeface="Gadugi"/>
              </a:rPr>
              <a:t>Serbia’s</a:t>
            </a:r>
            <a:r>
              <a:rPr dirty="0" sz="2200" spc="5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contact</a:t>
            </a:r>
            <a:r>
              <a:rPr dirty="0" sz="2200" spc="2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point</a:t>
            </a:r>
            <a:r>
              <a:rPr dirty="0" sz="2200" spc="1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at</a:t>
            </a:r>
            <a:r>
              <a:rPr dirty="0" sz="2200" spc="2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the</a:t>
            </a:r>
            <a:r>
              <a:rPr dirty="0" sz="2200" spc="1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OECD</a:t>
            </a:r>
            <a:r>
              <a:rPr dirty="0" sz="220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is</a:t>
            </a:r>
            <a:r>
              <a:rPr dirty="0" sz="2200" spc="20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the</a:t>
            </a:r>
            <a:r>
              <a:rPr dirty="0" sz="2200" spc="15">
                <a:latin typeface="Gadugi"/>
                <a:cs typeface="Gadugi"/>
              </a:rPr>
              <a:t> </a:t>
            </a:r>
            <a:r>
              <a:rPr dirty="0" sz="2200" spc="-10">
                <a:latin typeface="Gadugi"/>
                <a:cs typeface="Gadugi"/>
              </a:rPr>
              <a:t>Global</a:t>
            </a:r>
            <a:r>
              <a:rPr dirty="0" sz="2200">
                <a:latin typeface="Gadugi"/>
                <a:cs typeface="Gadugi"/>
              </a:rPr>
              <a:t> </a:t>
            </a:r>
            <a:r>
              <a:rPr dirty="0" sz="2200" spc="-10">
                <a:latin typeface="Gadugi"/>
                <a:cs typeface="Gadugi"/>
              </a:rPr>
              <a:t>Relations </a:t>
            </a:r>
            <a:r>
              <a:rPr dirty="0" sz="2200" spc="-585">
                <a:latin typeface="Gadugi"/>
                <a:cs typeface="Gadugi"/>
              </a:rPr>
              <a:t> </a:t>
            </a:r>
            <a:r>
              <a:rPr dirty="0" sz="2200" spc="-5">
                <a:latin typeface="Gadugi"/>
                <a:cs typeface="Gadugi"/>
              </a:rPr>
              <a:t>Secretariat</a:t>
            </a:r>
            <a:endParaRPr sz="2200">
              <a:latin typeface="Gadugi"/>
              <a:cs typeface="Gadugi"/>
            </a:endParaRPr>
          </a:p>
          <a:p>
            <a:pPr lvl="1" marL="641985" indent="-343535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641985" algn="l"/>
                <a:tab pos="642620" algn="l"/>
              </a:tabLst>
            </a:pPr>
            <a:r>
              <a:rPr dirty="0" sz="1900" spc="-5">
                <a:latin typeface="Gadugi"/>
                <a:cs typeface="Gadugi"/>
              </a:rPr>
              <a:t>Serbia</a:t>
            </a:r>
            <a:r>
              <a:rPr dirty="0" sz="190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participates</a:t>
            </a:r>
            <a:r>
              <a:rPr dirty="0" sz="1900" spc="1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in</a:t>
            </a:r>
            <a:r>
              <a:rPr dirty="0" sz="1900" spc="1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the</a:t>
            </a:r>
            <a:r>
              <a:rPr dirty="0" sz="1900" spc="15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SEE</a:t>
            </a:r>
            <a:r>
              <a:rPr dirty="0" sz="1900" spc="20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regional</a:t>
            </a:r>
            <a:r>
              <a:rPr dirty="0" sz="1900" spc="15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programme</a:t>
            </a:r>
            <a:r>
              <a:rPr dirty="0" sz="1900" spc="30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since</a:t>
            </a:r>
            <a:r>
              <a:rPr dirty="0" sz="190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its</a:t>
            </a:r>
            <a:r>
              <a:rPr dirty="0" sz="1900" spc="4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inception</a:t>
            </a:r>
            <a:endParaRPr sz="1900">
              <a:latin typeface="Gadugi"/>
              <a:cs typeface="Gadug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095" y="183261"/>
            <a:ext cx="3300729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latin typeface="Gadugi"/>
                <a:cs typeface="Gadugi"/>
              </a:rPr>
              <a:t>The</a:t>
            </a:r>
            <a:r>
              <a:rPr dirty="0" sz="2600" spc="-3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OECD</a:t>
            </a:r>
            <a:r>
              <a:rPr dirty="0" sz="2600" spc="-2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and</a:t>
            </a:r>
            <a:r>
              <a:rPr dirty="0" sz="2600" spc="-35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Serbia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0890" y="6464604"/>
            <a:ext cx="21780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888888"/>
                </a:solidFill>
                <a:latin typeface="Gadugi"/>
                <a:cs typeface="Gadugi"/>
              </a:rPr>
              <a:t>13</a:t>
            </a:r>
            <a:endParaRPr sz="14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085" y="183895"/>
            <a:ext cx="788987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" b="1">
                <a:latin typeface="Gadugi"/>
                <a:cs typeface="Gadugi"/>
              </a:rPr>
              <a:t>Introduction </a:t>
            </a:r>
            <a:r>
              <a:rPr dirty="0" sz="2600" spc="-10" b="1">
                <a:latin typeface="Gadugi"/>
                <a:cs typeface="Gadugi"/>
              </a:rPr>
              <a:t>to</a:t>
            </a:r>
            <a:r>
              <a:rPr dirty="0" sz="2600" spc="-5" b="1">
                <a:latin typeface="Gadugi"/>
                <a:cs typeface="Gadugi"/>
              </a:rPr>
              <a:t> the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OECD </a:t>
            </a:r>
            <a:r>
              <a:rPr dirty="0" sz="2600" b="1">
                <a:latin typeface="Gadugi"/>
                <a:cs typeface="Gadugi"/>
              </a:rPr>
              <a:t>SEE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regional</a:t>
            </a:r>
            <a:r>
              <a:rPr dirty="0" sz="2600" spc="1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programme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862330"/>
            <a:ext cx="8667750" cy="5466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5">
                <a:latin typeface="Gadugi"/>
                <a:cs typeface="Gadugi"/>
              </a:rPr>
              <a:t>Provides</a:t>
            </a:r>
            <a:r>
              <a:rPr dirty="0" sz="2000" spc="10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policy advice</a:t>
            </a:r>
            <a:r>
              <a:rPr dirty="0" sz="2000" spc="5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to </a:t>
            </a:r>
            <a:r>
              <a:rPr dirty="0" sz="2000" spc="-10" b="1">
                <a:latin typeface="Gadugi"/>
                <a:cs typeface="Gadugi"/>
              </a:rPr>
              <a:t>improve</a:t>
            </a:r>
            <a:r>
              <a:rPr dirty="0" sz="2000" spc="5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economic</a:t>
            </a:r>
            <a:r>
              <a:rPr dirty="0" sz="2000" spc="1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reform</a:t>
            </a:r>
            <a:r>
              <a:rPr dirty="0" sz="2000" spc="2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agendas</a:t>
            </a:r>
            <a:r>
              <a:rPr dirty="0" sz="2000" spc="-1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and</a:t>
            </a:r>
            <a:r>
              <a:rPr dirty="0" sz="2000" spc="5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foster </a:t>
            </a:r>
            <a:r>
              <a:rPr dirty="0" sz="2000" spc="-54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competitiveness</a:t>
            </a:r>
            <a:r>
              <a:rPr dirty="0" sz="2000" spc="-20" b="1">
                <a:latin typeface="Gadugi"/>
                <a:cs typeface="Gadugi"/>
              </a:rPr>
              <a:t> </a:t>
            </a:r>
            <a:r>
              <a:rPr dirty="0" sz="2000" b="1">
                <a:latin typeface="Gadugi"/>
                <a:cs typeface="Gadugi"/>
              </a:rPr>
              <a:t>&amp; SME</a:t>
            </a:r>
            <a:r>
              <a:rPr dirty="0" sz="2000" spc="-2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development</a:t>
            </a:r>
            <a:r>
              <a:rPr dirty="0" sz="2000" spc="15" b="1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in:</a:t>
            </a:r>
            <a:endParaRPr sz="2000">
              <a:latin typeface="Gadugi"/>
              <a:cs typeface="Gadugi"/>
            </a:endParaRPr>
          </a:p>
          <a:p>
            <a:pPr marL="812800" marR="73660" indent="-342900">
              <a:lnSpc>
                <a:spcPct val="100000"/>
              </a:lnSpc>
              <a:spcBef>
                <a:spcPts val="1000"/>
              </a:spcBef>
            </a:pPr>
            <a:r>
              <a:rPr dirty="0" sz="1800">
                <a:latin typeface="Courier New"/>
                <a:cs typeface="Courier New"/>
              </a:rPr>
              <a:t>o</a:t>
            </a:r>
            <a:r>
              <a:rPr dirty="0" sz="1800" spc="5">
                <a:latin typeface="Courier New"/>
                <a:cs typeface="Courier New"/>
              </a:rPr>
              <a:t> </a:t>
            </a:r>
            <a:r>
              <a:rPr dirty="0" sz="1800" spc="-10">
                <a:latin typeface="Gadugi"/>
                <a:cs typeface="Gadugi"/>
              </a:rPr>
              <a:t>Albania, </a:t>
            </a:r>
            <a:r>
              <a:rPr dirty="0" sz="1800" spc="-5">
                <a:latin typeface="Gadugi"/>
                <a:cs typeface="Gadugi"/>
              </a:rPr>
              <a:t>Bosnia and Herzegovina, Bulgaria, </a:t>
            </a:r>
            <a:r>
              <a:rPr dirty="0" sz="1800" spc="-10">
                <a:latin typeface="Gadugi"/>
                <a:cs typeface="Gadugi"/>
              </a:rPr>
              <a:t>Croatia, </a:t>
            </a:r>
            <a:r>
              <a:rPr dirty="0" sz="1800">
                <a:latin typeface="Gadugi"/>
                <a:cs typeface="Gadugi"/>
              </a:rPr>
              <a:t>the </a:t>
            </a:r>
            <a:r>
              <a:rPr dirty="0" sz="1800" spc="-5">
                <a:latin typeface="Gadugi"/>
                <a:cs typeface="Gadugi"/>
              </a:rPr>
              <a:t>Former </a:t>
            </a:r>
            <a:r>
              <a:rPr dirty="0" sz="1800" spc="-20">
                <a:latin typeface="Gadugi"/>
                <a:cs typeface="Gadugi"/>
              </a:rPr>
              <a:t>Yugoslav </a:t>
            </a:r>
            <a:r>
              <a:rPr dirty="0" sz="1800" spc="-15">
                <a:latin typeface="Gadugi"/>
                <a:cs typeface="Gadugi"/>
              </a:rPr>
              <a:t> </a:t>
            </a:r>
            <a:r>
              <a:rPr dirty="0" sz="1800" spc="-10">
                <a:latin typeface="Gadugi"/>
                <a:cs typeface="Gadugi"/>
              </a:rPr>
              <a:t>Republic </a:t>
            </a:r>
            <a:r>
              <a:rPr dirty="0" sz="1800" spc="-20">
                <a:latin typeface="Gadugi"/>
                <a:cs typeface="Gadugi"/>
              </a:rPr>
              <a:t>of </a:t>
            </a:r>
            <a:r>
              <a:rPr dirty="0" sz="1800" spc="-5">
                <a:latin typeface="Gadugi"/>
                <a:cs typeface="Gadugi"/>
              </a:rPr>
              <a:t>Macedonia, Kosovo*, Moldova, </a:t>
            </a:r>
            <a:r>
              <a:rPr dirty="0" sz="1800" spc="-10">
                <a:latin typeface="Gadugi"/>
                <a:cs typeface="Gadugi"/>
              </a:rPr>
              <a:t>Montenegro, Romania, </a:t>
            </a:r>
            <a:r>
              <a:rPr dirty="0" sz="1800" spc="-5">
                <a:latin typeface="Gadugi"/>
                <a:cs typeface="Gadugi"/>
              </a:rPr>
              <a:t>Serbia </a:t>
            </a:r>
            <a:r>
              <a:rPr dirty="0" sz="1800">
                <a:latin typeface="Gadugi"/>
                <a:cs typeface="Gadugi"/>
              </a:rPr>
              <a:t>and </a:t>
            </a:r>
            <a:r>
              <a:rPr dirty="0" sz="1800" spc="-480">
                <a:latin typeface="Gadugi"/>
                <a:cs typeface="Gadugi"/>
              </a:rPr>
              <a:t> </a:t>
            </a:r>
            <a:r>
              <a:rPr dirty="0" sz="1800" spc="-30">
                <a:latin typeface="Gadugi"/>
                <a:cs typeface="Gadugi"/>
              </a:rPr>
              <a:t>Turkey;</a:t>
            </a:r>
            <a:endParaRPr sz="1800">
              <a:latin typeface="Gadugi"/>
              <a:cs typeface="Gadugi"/>
            </a:endParaRPr>
          </a:p>
          <a:p>
            <a:pPr marL="354965" marR="6350" indent="-342900">
              <a:lnSpc>
                <a:spcPct val="100000"/>
              </a:lnSpc>
              <a:spcBef>
                <a:spcPts val="181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Gadugi"/>
                <a:cs typeface="Gadugi"/>
              </a:rPr>
              <a:t>Close </a:t>
            </a:r>
            <a:r>
              <a:rPr dirty="0" sz="2000" b="1">
                <a:latin typeface="Gadugi"/>
                <a:cs typeface="Gadugi"/>
              </a:rPr>
              <a:t>partnership </a:t>
            </a:r>
            <a:r>
              <a:rPr dirty="0" sz="2000" spc="-5" b="1">
                <a:latin typeface="Gadugi"/>
                <a:cs typeface="Gadugi"/>
              </a:rPr>
              <a:t>with European </a:t>
            </a:r>
            <a:r>
              <a:rPr dirty="0" sz="2000" b="1">
                <a:latin typeface="Gadugi"/>
                <a:cs typeface="Gadugi"/>
              </a:rPr>
              <a:t>Commission</a:t>
            </a:r>
            <a:r>
              <a:rPr dirty="0" sz="2000">
                <a:latin typeface="Gadugi"/>
                <a:cs typeface="Gadugi"/>
              </a:rPr>
              <a:t>, which </a:t>
            </a:r>
            <a:r>
              <a:rPr dirty="0" sz="2000" spc="-5">
                <a:latin typeface="Gadugi"/>
                <a:cs typeface="Gadugi"/>
              </a:rPr>
              <a:t>is main </a:t>
            </a:r>
            <a:r>
              <a:rPr dirty="0" sz="2000">
                <a:latin typeface="Gadugi"/>
                <a:cs typeface="Gadugi"/>
              </a:rPr>
              <a:t>donor and </a:t>
            </a:r>
            <a:r>
              <a:rPr dirty="0" sz="2000" spc="-535">
                <a:latin typeface="Gadugi"/>
                <a:cs typeface="Gadugi"/>
              </a:rPr>
              <a:t> </a:t>
            </a:r>
            <a:r>
              <a:rPr dirty="0" sz="2000" spc="-10">
                <a:latin typeface="Gadugi"/>
                <a:cs typeface="Gadugi"/>
              </a:rPr>
              <a:t>relies</a:t>
            </a:r>
            <a:r>
              <a:rPr dirty="0" sz="2000" spc="25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on</a:t>
            </a:r>
            <a:r>
              <a:rPr dirty="0" sz="2000" spc="10">
                <a:latin typeface="Gadugi"/>
                <a:cs typeface="Gadugi"/>
              </a:rPr>
              <a:t> </a:t>
            </a:r>
            <a:r>
              <a:rPr dirty="0" sz="2000" spc="-15">
                <a:latin typeface="Gadugi"/>
                <a:cs typeface="Gadugi"/>
              </a:rPr>
              <a:t>Programme’s</a:t>
            </a:r>
            <a:r>
              <a:rPr dirty="0" sz="2000">
                <a:latin typeface="Gadugi"/>
                <a:cs typeface="Gadugi"/>
              </a:rPr>
              <a:t> work</a:t>
            </a:r>
            <a:r>
              <a:rPr dirty="0" sz="2000" spc="-5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for</a:t>
            </a:r>
            <a:r>
              <a:rPr dirty="0" sz="2000" spc="10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its </a:t>
            </a:r>
            <a:r>
              <a:rPr dirty="0" sz="2000">
                <a:latin typeface="Gadugi"/>
                <a:cs typeface="Gadugi"/>
              </a:rPr>
              <a:t>technical</a:t>
            </a:r>
            <a:r>
              <a:rPr dirty="0" sz="2000" spc="-5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assistance</a:t>
            </a:r>
            <a:r>
              <a:rPr dirty="0" sz="2000" spc="-20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programming.</a:t>
            </a:r>
            <a:endParaRPr sz="2000">
              <a:latin typeface="Gadugi"/>
              <a:cs typeface="Gadugi"/>
            </a:endParaRPr>
          </a:p>
          <a:p>
            <a:pPr marL="354965" marR="17780" indent="-342900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15" b="1">
                <a:latin typeface="Gadugi"/>
                <a:cs typeface="Gadugi"/>
              </a:rPr>
              <a:t>Strong</a:t>
            </a:r>
            <a:r>
              <a:rPr dirty="0" sz="2000" spc="-1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legacy:</a:t>
            </a:r>
            <a:r>
              <a:rPr dirty="0" sz="2000" spc="5" b="1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Established</a:t>
            </a:r>
            <a:r>
              <a:rPr dirty="0" sz="2000" spc="5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in</a:t>
            </a:r>
            <a:r>
              <a:rPr dirty="0" sz="2000" spc="10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2000,</a:t>
            </a:r>
            <a:r>
              <a:rPr dirty="0" sz="2000" spc="-10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it is</a:t>
            </a:r>
            <a:r>
              <a:rPr dirty="0" sz="2000" spc="15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the</a:t>
            </a:r>
            <a:r>
              <a:rPr dirty="0" sz="2000" spc="-15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oldest</a:t>
            </a:r>
            <a:r>
              <a:rPr dirty="0" sz="2000" spc="5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regional</a:t>
            </a:r>
            <a:r>
              <a:rPr dirty="0" sz="2000" spc="15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programme</a:t>
            </a:r>
            <a:r>
              <a:rPr dirty="0" sz="2000" spc="-10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at </a:t>
            </a:r>
            <a:r>
              <a:rPr dirty="0" sz="2000" spc="-535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the</a:t>
            </a:r>
            <a:r>
              <a:rPr dirty="0" sz="2000" spc="-20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OECD;</a:t>
            </a:r>
            <a:endParaRPr sz="20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Gadugi"/>
                <a:cs typeface="Gadugi"/>
              </a:rPr>
              <a:t>Local</a:t>
            </a:r>
            <a:r>
              <a:rPr dirty="0" sz="2000" spc="5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presence</a:t>
            </a:r>
            <a:r>
              <a:rPr dirty="0" sz="2000" spc="25" b="1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through</a:t>
            </a:r>
            <a:r>
              <a:rPr dirty="0" sz="2000" spc="-15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high-level</a:t>
            </a:r>
            <a:r>
              <a:rPr dirty="0" sz="2000" spc="30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national</a:t>
            </a:r>
            <a:r>
              <a:rPr dirty="0" sz="2000" spc="-20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project</a:t>
            </a:r>
            <a:r>
              <a:rPr dirty="0" sz="2000" spc="5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co-ordinators</a:t>
            </a:r>
            <a:r>
              <a:rPr dirty="0" sz="2000" spc="-5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and</a:t>
            </a:r>
            <a:endParaRPr sz="2000">
              <a:latin typeface="Gadugi"/>
              <a:cs typeface="Gadugi"/>
            </a:endParaRPr>
          </a:p>
          <a:p>
            <a:pPr marL="354965">
              <a:lnSpc>
                <a:spcPct val="100000"/>
              </a:lnSpc>
            </a:pPr>
            <a:r>
              <a:rPr dirty="0" sz="2000" spc="-5">
                <a:latin typeface="Gadugi"/>
                <a:cs typeface="Gadugi"/>
              </a:rPr>
              <a:t>comprehensive</a:t>
            </a:r>
            <a:r>
              <a:rPr dirty="0" sz="2000">
                <a:latin typeface="Gadugi"/>
                <a:cs typeface="Gadugi"/>
              </a:rPr>
              <a:t> </a:t>
            </a:r>
            <a:r>
              <a:rPr dirty="0" sz="2000" spc="10">
                <a:latin typeface="Gadugi"/>
                <a:cs typeface="Gadugi"/>
              </a:rPr>
              <a:t>in-country</a:t>
            </a:r>
            <a:r>
              <a:rPr dirty="0" sz="2000" spc="-20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stakeholder </a:t>
            </a:r>
            <a:r>
              <a:rPr dirty="0" sz="2000">
                <a:latin typeface="Gadugi"/>
                <a:cs typeface="Gadugi"/>
              </a:rPr>
              <a:t>networks;</a:t>
            </a:r>
            <a:endParaRPr sz="2000">
              <a:latin typeface="Gadugi"/>
              <a:cs typeface="Gadugi"/>
            </a:endParaRPr>
          </a:p>
          <a:p>
            <a:pPr marL="354965" marR="240029" indent="-342900">
              <a:lnSpc>
                <a:spcPct val="100000"/>
              </a:lnSpc>
              <a:spcBef>
                <a:spcPts val="18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Gadugi"/>
                <a:cs typeface="Gadugi"/>
              </a:rPr>
              <a:t>2015</a:t>
            </a:r>
            <a:r>
              <a:rPr dirty="0" sz="2000" spc="-15" b="1">
                <a:latin typeface="Gadugi"/>
                <a:cs typeface="Gadugi"/>
              </a:rPr>
              <a:t> </a:t>
            </a:r>
            <a:r>
              <a:rPr dirty="0" sz="2000" b="1">
                <a:latin typeface="Gadugi"/>
                <a:cs typeface="Gadugi"/>
              </a:rPr>
              <a:t>MCM</a:t>
            </a:r>
            <a:r>
              <a:rPr dirty="0" sz="2000" spc="-1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Mandate</a:t>
            </a:r>
            <a:r>
              <a:rPr dirty="0" sz="2000" spc="-10" b="1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for</a:t>
            </a:r>
            <a:r>
              <a:rPr dirty="0" sz="2000" spc="5">
                <a:latin typeface="Gadugi"/>
                <a:cs typeface="Gadugi"/>
              </a:rPr>
              <a:t> </a:t>
            </a:r>
            <a:r>
              <a:rPr dirty="0" sz="2000" spc="10">
                <a:latin typeface="Gadugi"/>
                <a:cs typeface="Gadugi"/>
              </a:rPr>
              <a:t>further</a:t>
            </a:r>
            <a:r>
              <a:rPr dirty="0" sz="2000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strengthening</a:t>
            </a:r>
            <a:r>
              <a:rPr dirty="0" sz="2000" spc="-10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OECD</a:t>
            </a:r>
            <a:r>
              <a:rPr dirty="0" sz="2000" spc="5">
                <a:latin typeface="Gadugi"/>
                <a:cs typeface="Gadugi"/>
              </a:rPr>
              <a:t> </a:t>
            </a:r>
            <a:r>
              <a:rPr dirty="0" sz="2000" spc="-5">
                <a:latin typeface="Gadugi"/>
                <a:cs typeface="Gadugi"/>
              </a:rPr>
              <a:t>relations</a:t>
            </a:r>
            <a:r>
              <a:rPr dirty="0" sz="2000" spc="25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with </a:t>
            </a:r>
            <a:r>
              <a:rPr dirty="0" sz="2000" spc="-5">
                <a:latin typeface="Gadugi"/>
                <a:cs typeface="Gadugi"/>
              </a:rPr>
              <a:t>SEE </a:t>
            </a:r>
            <a:r>
              <a:rPr dirty="0" sz="2000" spc="-535">
                <a:latin typeface="Gadugi"/>
                <a:cs typeface="Gadugi"/>
              </a:rPr>
              <a:t> </a:t>
            </a:r>
            <a:r>
              <a:rPr dirty="0" sz="2000">
                <a:latin typeface="Gadugi"/>
                <a:cs typeface="Gadugi"/>
              </a:rPr>
              <a:t>going</a:t>
            </a:r>
            <a:r>
              <a:rPr dirty="0" sz="2000" spc="-5">
                <a:latin typeface="Gadugi"/>
                <a:cs typeface="Gadugi"/>
              </a:rPr>
              <a:t> </a:t>
            </a:r>
            <a:r>
              <a:rPr dirty="0" sz="2000" spc="5">
                <a:latin typeface="Gadugi"/>
                <a:cs typeface="Gadugi"/>
              </a:rPr>
              <a:t>forward;</a:t>
            </a:r>
            <a:endParaRPr sz="20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174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000" spc="-5" b="1">
                <a:latin typeface="Gadugi"/>
                <a:cs typeface="Gadugi"/>
              </a:rPr>
              <a:t>New</a:t>
            </a:r>
            <a:r>
              <a:rPr dirty="0" sz="2000" spc="5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website:</a:t>
            </a:r>
            <a:r>
              <a:rPr dirty="0" sz="2000" spc="-5" b="1">
                <a:solidFill>
                  <a:srgbClr val="0000FF"/>
                </a:solidFill>
                <a:latin typeface="Gadugi"/>
                <a:cs typeface="Gadugi"/>
              </a:rPr>
              <a:t>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www.oecd.org/south-east-europe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0890" y="6464604"/>
            <a:ext cx="21780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888888"/>
                </a:solidFill>
                <a:latin typeface="Gadugi"/>
                <a:cs typeface="Gadugi"/>
              </a:rPr>
              <a:t>14</a:t>
            </a:r>
            <a:endParaRPr sz="1400">
              <a:latin typeface="Gadugi"/>
              <a:cs typeface="Gadug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6334455"/>
            <a:ext cx="799782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Calibri"/>
                <a:cs typeface="Calibri"/>
              </a:rPr>
              <a:t>*This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designation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without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prejudice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5">
                <a:latin typeface="Calibri"/>
                <a:cs typeface="Calibri"/>
              </a:rPr>
              <a:t> positions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status,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line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with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UNSCR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1244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ICJ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Opinion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 Kosovo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declaration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independence.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321" y="183895"/>
            <a:ext cx="677862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0" b="1">
                <a:latin typeface="Gadugi"/>
                <a:cs typeface="Gadugi"/>
              </a:rPr>
              <a:t>Overview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spc="-20" b="1">
                <a:latin typeface="Gadugi"/>
                <a:cs typeface="Gadugi"/>
              </a:rPr>
              <a:t>of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ongoing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projects</a:t>
            </a:r>
            <a:r>
              <a:rPr dirty="0" sz="260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and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activities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15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0382" y="1628800"/>
          <a:ext cx="8209280" cy="388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8645"/>
              </a:tblGrid>
              <a:tr h="939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dirty="0" sz="2800" spc="-5" b="1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2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40" b="1"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2800" spc="-10" b="1">
                          <a:latin typeface="Calibri"/>
                          <a:cs typeface="Calibri"/>
                        </a:rPr>
                        <a:t> work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5" b="1">
                          <a:latin typeface="Calibri"/>
                          <a:cs typeface="Calibri"/>
                        </a:rPr>
                        <a:t>streams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33679">
                    <a:solidFill>
                      <a:srgbClr val="E6B8B8"/>
                    </a:solidFill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31495">
                <a:tc>
                  <a:txBody>
                    <a:bodyPr/>
                    <a:lstStyle/>
                    <a:p>
                      <a:pPr marL="1348740" indent="-361950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Arial"/>
                        <a:buChar char="•"/>
                        <a:tabLst>
                          <a:tab pos="1348740" algn="l"/>
                          <a:tab pos="1349375" algn="l"/>
                        </a:tabLst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Competitiveness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 Outlook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solidFill>
                      <a:srgbClr val="D9D9D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27685">
                <a:tc>
                  <a:txBody>
                    <a:bodyPr/>
                    <a:lstStyle/>
                    <a:p>
                      <a:pPr marL="1348740" indent="-361950">
                        <a:lnSpc>
                          <a:spcPct val="100000"/>
                        </a:lnSpc>
                        <a:spcBef>
                          <a:spcPts val="490"/>
                        </a:spcBef>
                        <a:buFont typeface="Arial"/>
                        <a:buChar char="•"/>
                        <a:tabLst>
                          <a:tab pos="1348740" algn="l"/>
                          <a:tab pos="1349375" algn="l"/>
                        </a:tabLst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Small</a:t>
                      </a:r>
                      <a:r>
                        <a:rPr dirty="0" sz="2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 Act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 b="1">
                          <a:latin typeface="Calibri"/>
                          <a:cs typeface="Calibri"/>
                        </a:rPr>
                        <a:t>assessment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2230">
                    <a:solidFill>
                      <a:srgbClr val="D9D9D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31495">
                <a:tc>
                  <a:txBody>
                    <a:bodyPr/>
                    <a:lstStyle/>
                    <a:p>
                      <a:pPr marL="1348740" indent="-361950">
                        <a:lnSpc>
                          <a:spcPct val="100000"/>
                        </a:lnSpc>
                        <a:spcBef>
                          <a:spcPts val="505"/>
                        </a:spcBef>
                        <a:buFont typeface="Arial"/>
                        <a:buChar char="•"/>
                        <a:tabLst>
                          <a:tab pos="1348740" algn="l"/>
                          <a:tab pos="1349375" algn="l"/>
                        </a:tabLst>
                      </a:pPr>
                      <a:r>
                        <a:rPr dirty="0" sz="2400" spc="-5" b="1">
                          <a:latin typeface="Calibri"/>
                          <a:cs typeface="Calibri"/>
                        </a:rPr>
                        <a:t>Economic</a:t>
                      </a:r>
                      <a:r>
                        <a:rPr dirty="0" sz="24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5" b="1">
                          <a:latin typeface="Calibri"/>
                          <a:cs typeface="Calibri"/>
                        </a:rPr>
                        <a:t>Reform</a:t>
                      </a:r>
                      <a:r>
                        <a:rPr dirty="0" sz="2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Programmes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321" y="0"/>
            <a:ext cx="5936615" cy="818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latin typeface="Gadugi"/>
                <a:cs typeface="Gadugi"/>
              </a:rPr>
              <a:t>An</a:t>
            </a:r>
            <a:r>
              <a:rPr dirty="0" sz="2600" spc="-35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example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spc="-20" b="1">
                <a:latin typeface="Gadugi"/>
                <a:cs typeface="Gadugi"/>
              </a:rPr>
              <a:t>of</a:t>
            </a:r>
            <a:r>
              <a:rPr dirty="0" sz="2600" spc="-3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our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work</a:t>
            </a:r>
            <a:r>
              <a:rPr dirty="0" sz="2600" spc="-20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–</a:t>
            </a:r>
            <a:endParaRPr sz="26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00" b="1">
                <a:latin typeface="Gadugi"/>
                <a:cs typeface="Gadugi"/>
              </a:rPr>
              <a:t>The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Competitiveness</a:t>
            </a:r>
            <a:r>
              <a:rPr dirty="0" sz="2600" spc="1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Outlook</a:t>
            </a:r>
            <a:r>
              <a:rPr dirty="0" sz="2600" spc="-4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in</a:t>
            </a:r>
            <a:r>
              <a:rPr dirty="0" sz="2600" spc="-20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video</a:t>
            </a:r>
            <a:endParaRPr sz="2600">
              <a:latin typeface="Gadugi"/>
              <a:cs typeface="Gadug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76372" y="2479548"/>
            <a:ext cx="2978150" cy="1826260"/>
            <a:chOff x="2976372" y="2479548"/>
            <a:chExt cx="2978150" cy="1826260"/>
          </a:xfrm>
        </p:grpSpPr>
        <p:sp>
          <p:nvSpPr>
            <p:cNvPr id="4" name="object 4"/>
            <p:cNvSpPr/>
            <p:nvPr/>
          </p:nvSpPr>
          <p:spPr>
            <a:xfrm>
              <a:off x="2989326" y="2492502"/>
              <a:ext cx="2952115" cy="1800225"/>
            </a:xfrm>
            <a:custGeom>
              <a:avLst/>
              <a:gdLst/>
              <a:ahLst/>
              <a:cxnLst/>
              <a:rect l="l" t="t" r="r" b="b"/>
              <a:pathLst>
                <a:path w="2952115" h="1800225">
                  <a:moveTo>
                    <a:pt x="2951988" y="0"/>
                  </a:moveTo>
                  <a:lnTo>
                    <a:pt x="0" y="0"/>
                  </a:lnTo>
                  <a:lnTo>
                    <a:pt x="0" y="1799844"/>
                  </a:lnTo>
                  <a:lnTo>
                    <a:pt x="2951988" y="1799844"/>
                  </a:lnTo>
                  <a:lnTo>
                    <a:pt x="2951988" y="1574927"/>
                  </a:lnTo>
                  <a:lnTo>
                    <a:pt x="801115" y="1574927"/>
                  </a:lnTo>
                  <a:lnTo>
                    <a:pt x="801115" y="224917"/>
                  </a:lnTo>
                  <a:lnTo>
                    <a:pt x="2951988" y="224917"/>
                  </a:lnTo>
                  <a:lnTo>
                    <a:pt x="2951988" y="0"/>
                  </a:lnTo>
                  <a:close/>
                </a:path>
                <a:path w="2952115" h="1800225">
                  <a:moveTo>
                    <a:pt x="2951988" y="224917"/>
                  </a:moveTo>
                  <a:lnTo>
                    <a:pt x="801115" y="224917"/>
                  </a:lnTo>
                  <a:lnTo>
                    <a:pt x="2150872" y="899922"/>
                  </a:lnTo>
                  <a:lnTo>
                    <a:pt x="801115" y="1574927"/>
                  </a:lnTo>
                  <a:lnTo>
                    <a:pt x="2951988" y="1574927"/>
                  </a:lnTo>
                  <a:lnTo>
                    <a:pt x="2951988" y="224917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90441" y="2717419"/>
              <a:ext cx="1350010" cy="1350010"/>
            </a:xfrm>
            <a:custGeom>
              <a:avLst/>
              <a:gdLst/>
              <a:ahLst/>
              <a:cxnLst/>
              <a:rect l="l" t="t" r="r" b="b"/>
              <a:pathLst>
                <a:path w="1350010" h="1350010">
                  <a:moveTo>
                    <a:pt x="0" y="0"/>
                  </a:moveTo>
                  <a:lnTo>
                    <a:pt x="0" y="1350009"/>
                  </a:lnTo>
                  <a:lnTo>
                    <a:pt x="1349756" y="675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89326" y="2492502"/>
              <a:ext cx="2952115" cy="1800225"/>
            </a:xfrm>
            <a:custGeom>
              <a:avLst/>
              <a:gdLst/>
              <a:ahLst/>
              <a:cxnLst/>
              <a:rect l="l" t="t" r="r" b="b"/>
              <a:pathLst>
                <a:path w="2952115" h="1800225">
                  <a:moveTo>
                    <a:pt x="2150872" y="899922"/>
                  </a:moveTo>
                  <a:lnTo>
                    <a:pt x="801115" y="1574927"/>
                  </a:lnTo>
                  <a:lnTo>
                    <a:pt x="801115" y="224917"/>
                  </a:lnTo>
                  <a:lnTo>
                    <a:pt x="2150872" y="899922"/>
                  </a:lnTo>
                  <a:close/>
                </a:path>
                <a:path w="2952115" h="1800225">
                  <a:moveTo>
                    <a:pt x="0" y="1799844"/>
                  </a:moveTo>
                  <a:lnTo>
                    <a:pt x="2951988" y="1799844"/>
                  </a:lnTo>
                  <a:lnTo>
                    <a:pt x="2951988" y="0"/>
                  </a:lnTo>
                  <a:lnTo>
                    <a:pt x="0" y="0"/>
                  </a:lnTo>
                  <a:lnTo>
                    <a:pt x="0" y="17998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79" y="200025"/>
            <a:ext cx="86226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Gadugi"/>
                <a:cs typeface="Gadugi"/>
              </a:rPr>
              <a:t>Methodology:</a:t>
            </a:r>
            <a:r>
              <a:rPr dirty="0" sz="2400" spc="10" b="1">
                <a:latin typeface="Gadugi"/>
                <a:cs typeface="Gadugi"/>
              </a:rPr>
              <a:t> </a:t>
            </a:r>
            <a:r>
              <a:rPr dirty="0" sz="2400" spc="-10" b="1">
                <a:latin typeface="Gadugi"/>
                <a:cs typeface="Gadugi"/>
              </a:rPr>
              <a:t>Competitiveness</a:t>
            </a:r>
            <a:r>
              <a:rPr dirty="0" sz="2400" b="1">
                <a:latin typeface="Gadugi"/>
                <a:cs typeface="Gadugi"/>
              </a:rPr>
              <a:t> Outlook &amp; </a:t>
            </a:r>
            <a:r>
              <a:rPr dirty="0" sz="2400" spc="-5" b="1">
                <a:latin typeface="Gadugi"/>
                <a:cs typeface="Gadugi"/>
              </a:rPr>
              <a:t>SME</a:t>
            </a:r>
            <a:r>
              <a:rPr dirty="0" sz="2400" spc="10" b="1">
                <a:latin typeface="Gadugi"/>
                <a:cs typeface="Gadugi"/>
              </a:rPr>
              <a:t> </a:t>
            </a:r>
            <a:r>
              <a:rPr dirty="0" sz="2400" spc="-20" b="1">
                <a:latin typeface="Gadugi"/>
                <a:cs typeface="Gadugi"/>
              </a:rPr>
              <a:t>Policy</a:t>
            </a:r>
            <a:r>
              <a:rPr dirty="0" sz="2400" spc="-15" b="1">
                <a:latin typeface="Gadugi"/>
                <a:cs typeface="Gadugi"/>
              </a:rPr>
              <a:t> </a:t>
            </a:r>
            <a:r>
              <a:rPr dirty="0" sz="2400" b="1">
                <a:latin typeface="Gadugi"/>
                <a:cs typeface="Gadugi"/>
              </a:rPr>
              <a:t>Index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15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72311" y="906780"/>
          <a:ext cx="8018145" cy="5255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4600"/>
                <a:gridCol w="1278255"/>
                <a:gridCol w="219710"/>
                <a:gridCol w="1267459"/>
                <a:gridCol w="1254125"/>
                <a:gridCol w="222885"/>
                <a:gridCol w="1252855"/>
                <a:gridCol w="1270634"/>
              </a:tblGrid>
              <a:tr h="647700">
                <a:tc gridSpan="8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ASSESSMENT</a:t>
                      </a:r>
                      <a:r>
                        <a:rPr dirty="0" sz="1800" spc="10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FRAMEWORK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DEVELOPMENT</a:t>
                      </a:r>
                      <a:endParaRPr sz="1800">
                        <a:latin typeface="Gadugi"/>
                        <a:cs typeface="Gadug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by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OECD</a:t>
                      </a:r>
                      <a:r>
                        <a:rPr dirty="0" sz="1400" spc="2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with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regional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organisations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and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OECD</a:t>
                      </a:r>
                      <a:r>
                        <a:rPr dirty="0" sz="1400" spc="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experts</a:t>
                      </a:r>
                      <a:endParaRPr sz="1400">
                        <a:latin typeface="Gadugi"/>
                        <a:cs typeface="Gadugi"/>
                      </a:endParaRPr>
                    </a:p>
                  </a:txBody>
                  <a:tcPr marL="0" marR="0" marB="0" marT="73660">
                    <a:solidFill>
                      <a:srgbClr val="005C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161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1F5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1F5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1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1F5F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1F5F"/>
                      </a:solidFill>
                      <a:prstDash val="solid"/>
                    </a:lnL>
                    <a:lnR w="38100">
                      <a:solidFill>
                        <a:srgbClr val="001F5F"/>
                      </a:solidFill>
                      <a:prstDash val="solid"/>
                    </a:lnR>
                    <a:lnT w="38100">
                      <a:solidFill>
                        <a:srgbClr val="001F5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1F5F"/>
                      </a:solidFill>
                      <a:prstDash val="solid"/>
                    </a:lnL>
                    <a:lnR w="38100">
                      <a:solidFill>
                        <a:srgbClr val="001F5F"/>
                      </a:solidFill>
                      <a:prstDash val="solid"/>
                    </a:lnR>
                    <a:lnT w="38100">
                      <a:solidFill>
                        <a:srgbClr val="001F5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1F5F"/>
                      </a:solidFill>
                      <a:prstDash val="solid"/>
                    </a:lnL>
                  </a:tcPr>
                </a:tc>
              </a:tr>
              <a:tr h="13677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dirty="0" sz="1800" spc="-5" b="1">
                          <a:latin typeface="Gadugi"/>
                          <a:cs typeface="Gadugi"/>
                        </a:rPr>
                        <a:t>SELF-ASSESSMENT</a:t>
                      </a:r>
                      <a:endParaRPr sz="1800">
                        <a:latin typeface="Gadugi"/>
                        <a:cs typeface="Gadugi"/>
                      </a:endParaRPr>
                    </a:p>
                    <a:p>
                      <a:pPr marL="2063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Gadugi"/>
                          <a:cs typeface="Gadugi"/>
                        </a:rPr>
                        <a:t>by</a:t>
                      </a:r>
                      <a:r>
                        <a:rPr dirty="0" sz="14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latin typeface="Gadugi"/>
                          <a:cs typeface="Gadugi"/>
                        </a:rPr>
                        <a:t>SEE</a:t>
                      </a:r>
                      <a:r>
                        <a:rPr dirty="0" sz="14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>
                          <a:latin typeface="Gadugi"/>
                          <a:cs typeface="Gadugi"/>
                        </a:rPr>
                        <a:t>government</a:t>
                      </a:r>
                      <a:r>
                        <a:rPr dirty="0" sz="14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latin typeface="Gadugi"/>
                          <a:cs typeface="Gadugi"/>
                        </a:rPr>
                        <a:t>officials</a:t>
                      </a:r>
                      <a:endParaRPr sz="1400">
                        <a:latin typeface="Gadugi"/>
                        <a:cs typeface="Gadugi"/>
                      </a:endParaRPr>
                    </a:p>
                  </a:txBody>
                  <a:tcPr marL="0" marR="0" marB="0" marT="1905">
                    <a:solidFill>
                      <a:srgbClr val="B5D1C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800" spc="-5" b="1">
                          <a:latin typeface="Gadugi"/>
                          <a:cs typeface="Gadugi"/>
                        </a:rPr>
                        <a:t>INDEPENDENT</a:t>
                      </a:r>
                      <a:endParaRPr sz="1800">
                        <a:latin typeface="Gadugi"/>
                        <a:cs typeface="Gadug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5" b="1">
                          <a:latin typeface="Gadugi"/>
                          <a:cs typeface="Gadugi"/>
                        </a:rPr>
                        <a:t>ASSESSMENT</a:t>
                      </a:r>
                      <a:endParaRPr sz="1800">
                        <a:latin typeface="Gadugi"/>
                        <a:cs typeface="Gadug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>
                          <a:latin typeface="Gadugi"/>
                          <a:cs typeface="Gadugi"/>
                        </a:rPr>
                        <a:t>by</a:t>
                      </a:r>
                      <a:r>
                        <a:rPr dirty="0" sz="1400" spc="-5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latin typeface="Gadugi"/>
                          <a:cs typeface="Gadugi"/>
                        </a:rPr>
                        <a:t>OECD</a:t>
                      </a:r>
                      <a:r>
                        <a:rPr dirty="0" sz="14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>
                          <a:latin typeface="Gadugi"/>
                          <a:cs typeface="Gadugi"/>
                        </a:rPr>
                        <a:t>and</a:t>
                      </a:r>
                      <a:endParaRPr sz="1400">
                        <a:latin typeface="Gadugi"/>
                        <a:cs typeface="Gadugi"/>
                      </a:endParaRPr>
                    </a:p>
                    <a:p>
                      <a:pPr algn="ctr" marL="233679" marR="22796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Gadugi"/>
                          <a:cs typeface="Gadugi"/>
                        </a:rPr>
                        <a:t>local </a:t>
                      </a:r>
                      <a:r>
                        <a:rPr dirty="0" sz="1400" spc="5">
                          <a:latin typeface="Gadugi"/>
                          <a:cs typeface="Gadugi"/>
                        </a:rPr>
                        <a:t>experts </a:t>
                      </a:r>
                      <a:r>
                        <a:rPr dirty="0" sz="1400" spc="-5">
                          <a:latin typeface="Gadugi"/>
                          <a:cs typeface="Gadugi"/>
                        </a:rPr>
                        <a:t>involving </a:t>
                      </a:r>
                      <a:r>
                        <a:rPr dirty="0" sz="1400">
                          <a:latin typeface="Gadugi"/>
                          <a:cs typeface="Gadugi"/>
                        </a:rPr>
                        <a:t>the </a:t>
                      </a:r>
                      <a:r>
                        <a:rPr dirty="0" sz="1400" spc="-3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latin typeface="Gadugi"/>
                          <a:cs typeface="Gadugi"/>
                        </a:rPr>
                        <a:t>private</a:t>
                      </a:r>
                      <a:r>
                        <a:rPr dirty="0" sz="14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latin typeface="Gadugi"/>
                          <a:cs typeface="Gadugi"/>
                        </a:rPr>
                        <a:t>sector</a:t>
                      </a:r>
                      <a:endParaRPr sz="1400">
                        <a:latin typeface="Gadugi"/>
                        <a:cs typeface="Gadugi"/>
                      </a:endParaRPr>
                    </a:p>
                  </a:txBody>
                  <a:tcPr marL="0" marR="0" marB="0" marT="88265">
                    <a:solidFill>
                      <a:srgbClr val="B5D1C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dirty="0" sz="1800" spc="-5" b="1">
                          <a:latin typeface="Gadugi"/>
                          <a:cs typeface="Gadugi"/>
                        </a:rPr>
                        <a:t>OFFICIAL</a:t>
                      </a:r>
                      <a:r>
                        <a:rPr dirty="0" sz="1800" spc="-35" b="1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800" spc="-25" b="1">
                          <a:latin typeface="Gadugi"/>
                          <a:cs typeface="Gadugi"/>
                        </a:rPr>
                        <a:t>STATISTICS</a:t>
                      </a:r>
                      <a:endParaRPr sz="1800">
                        <a:latin typeface="Gadugi"/>
                        <a:cs typeface="Gadugi"/>
                      </a:endParaRPr>
                    </a:p>
                    <a:p>
                      <a:pPr algn="ctr" marL="247650" marR="241935" indent="-19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spc="-5">
                          <a:latin typeface="Gadugi"/>
                          <a:cs typeface="Gadugi"/>
                        </a:rPr>
                        <a:t>from SEE </a:t>
                      </a:r>
                      <a:r>
                        <a:rPr dirty="0" sz="1400">
                          <a:latin typeface="Gadugi"/>
                          <a:cs typeface="Gadugi"/>
                        </a:rPr>
                        <a:t>economies, and </a:t>
                      </a:r>
                      <a:r>
                        <a:rPr dirty="0" sz="1400" spc="-3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latin typeface="Gadugi"/>
                          <a:cs typeface="Gadugi"/>
                        </a:rPr>
                        <a:t>regional </a:t>
                      </a:r>
                      <a:r>
                        <a:rPr dirty="0" sz="1400">
                          <a:latin typeface="Gadugi"/>
                          <a:cs typeface="Gadugi"/>
                        </a:rPr>
                        <a:t>and </a:t>
                      </a:r>
                      <a:r>
                        <a:rPr dirty="0" sz="1400" spc="-5">
                          <a:latin typeface="Gadugi"/>
                          <a:cs typeface="Gadugi"/>
                        </a:rPr>
                        <a:t>international </a:t>
                      </a:r>
                      <a:r>
                        <a:rPr dirty="0" sz="1400" spc="-3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latin typeface="Gadugi"/>
                          <a:cs typeface="Gadugi"/>
                        </a:rPr>
                        <a:t>organisations</a:t>
                      </a:r>
                      <a:endParaRPr sz="1400">
                        <a:latin typeface="Gadugi"/>
                        <a:cs typeface="Gadugi"/>
                      </a:endParaRPr>
                    </a:p>
                  </a:txBody>
                  <a:tcPr marL="0" marR="0" marB="0" marT="219710">
                    <a:solidFill>
                      <a:srgbClr val="B5D1C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1F5F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1F5F"/>
                      </a:solidFill>
                      <a:prstDash val="solid"/>
                    </a:lnL>
                    <a:lnR w="38100">
                      <a:solidFill>
                        <a:srgbClr val="001F5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1F5F"/>
                      </a:solidFill>
                      <a:prstDash val="solid"/>
                    </a:lnL>
                    <a:lnR w="38100">
                      <a:solidFill>
                        <a:srgbClr val="001F5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1F5F"/>
                      </a:solidFill>
                      <a:prstDash val="solid"/>
                    </a:lnL>
                  </a:tcPr>
                </a:tc>
              </a:tr>
              <a:tr h="647700">
                <a:tc gridSpan="8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RECONCILIATION: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ECONOMY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AND REGIONAL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LEVELS</a:t>
                      </a:r>
                      <a:endParaRPr sz="1800">
                        <a:latin typeface="Gadugi"/>
                        <a:cs typeface="Gadugi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spc="-2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OECD,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SEE</a:t>
                      </a:r>
                      <a:r>
                        <a:rPr dirty="0" sz="1400" spc="2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government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officials,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regional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organisations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and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private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sector</a:t>
                      </a:r>
                      <a:r>
                        <a:rPr dirty="0" sz="1400" spc="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to</a:t>
                      </a:r>
                      <a:r>
                        <a:rPr dirty="0" sz="1400" spc="1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reach</a:t>
                      </a:r>
                      <a:r>
                        <a:rPr dirty="0" sz="1400" spc="1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consensus</a:t>
                      </a:r>
                      <a:endParaRPr sz="1400">
                        <a:latin typeface="Gadugi"/>
                        <a:cs typeface="Gadugi"/>
                      </a:endParaRPr>
                    </a:p>
                  </a:txBody>
                  <a:tcPr marL="0" marR="0" marB="0" marT="74930">
                    <a:solidFill>
                      <a:srgbClr val="00816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67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1F5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1F5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8970">
                <a:tc gridSpan="8"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ANALYSIS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AND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DRAFTING</a:t>
                      </a:r>
                      <a:endParaRPr sz="1800">
                        <a:latin typeface="Gadugi"/>
                        <a:cs typeface="Gadugi"/>
                      </a:endParaRPr>
                    </a:p>
                    <a:p>
                      <a:pPr algn="ctr" marR="50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spc="-2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OECD,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SEE</a:t>
                      </a:r>
                      <a:r>
                        <a:rPr dirty="0" sz="1400" spc="2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government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officials,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regional organisations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and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experts</a:t>
                      </a:r>
                      <a:r>
                        <a:rPr dirty="0" sz="1400" spc="1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to review</a:t>
                      </a:r>
                      <a:r>
                        <a:rPr dirty="0" sz="1400" spc="2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and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finalise</a:t>
                      </a:r>
                      <a:endParaRPr sz="1400">
                        <a:latin typeface="Gadugi"/>
                        <a:cs typeface="Gadugi"/>
                      </a:endParaRPr>
                    </a:p>
                  </a:txBody>
                  <a:tcPr marL="0" marR="0" marB="0" marT="75565">
                    <a:solidFill>
                      <a:srgbClr val="00816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162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001F5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1F5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770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PUBLICATION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LAUNCH</a:t>
                      </a:r>
                      <a:endParaRPr sz="1800">
                        <a:latin typeface="Gadugi"/>
                        <a:cs typeface="Gadug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spc="-1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At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Summit/High-level-event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and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across</a:t>
                      </a:r>
                      <a:r>
                        <a:rPr dirty="0" sz="1400" spc="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the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SEE</a:t>
                      </a:r>
                      <a:r>
                        <a:rPr dirty="0" sz="1400" spc="20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Gadugi"/>
                          <a:cs typeface="Gadugi"/>
                        </a:rPr>
                        <a:t>region</a:t>
                      </a:r>
                      <a:endParaRPr sz="1400">
                        <a:latin typeface="Gadugi"/>
                        <a:cs typeface="Gadugi"/>
                      </a:endParaRPr>
                    </a:p>
                  </a:txBody>
                  <a:tcPr marL="0" marR="0" marB="0" marT="75565">
                    <a:solidFill>
                      <a:srgbClr val="005C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0207" y="906780"/>
            <a:ext cx="719455" cy="647700"/>
          </a:xfrm>
          <a:prstGeom prst="rect">
            <a:avLst/>
          </a:prstGeom>
          <a:solidFill>
            <a:srgbClr val="404040"/>
          </a:solidFill>
        </p:spPr>
        <p:txBody>
          <a:bodyPr wrap="square" lIns="0" tIns="120650" rIns="0" bIns="0" rtlCol="0" vert="horz">
            <a:spAutoFit/>
          </a:bodyPr>
          <a:lstStyle/>
          <a:p>
            <a:pPr marL="312420" marR="127000" indent="-178435">
              <a:lnSpc>
                <a:spcPct val="100000"/>
              </a:lnSpc>
              <a:spcBef>
                <a:spcPts val="950"/>
              </a:spcBef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Pha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se  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1</a:t>
            </a:r>
            <a:endParaRPr sz="1300">
              <a:latin typeface="Gadugi"/>
              <a:cs typeface="Gadug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876" y="4607052"/>
            <a:ext cx="719455" cy="635635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15570" rIns="0" bIns="0" rtlCol="0" vert="horz">
            <a:spAutoFit/>
          </a:bodyPr>
          <a:lstStyle/>
          <a:p>
            <a:pPr marL="311785" marR="127635" indent="-178435">
              <a:lnSpc>
                <a:spcPct val="100000"/>
              </a:lnSpc>
              <a:spcBef>
                <a:spcPts val="910"/>
              </a:spcBef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Pha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se  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4</a:t>
            </a:r>
            <a:endParaRPr sz="1300">
              <a:latin typeface="Gadugi"/>
              <a:cs typeface="Gadug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876" y="5516879"/>
            <a:ext cx="719455" cy="645160"/>
          </a:xfrm>
          <a:prstGeom prst="rect">
            <a:avLst/>
          </a:prstGeom>
          <a:solidFill>
            <a:srgbClr val="404040"/>
          </a:solidFill>
        </p:spPr>
        <p:txBody>
          <a:bodyPr wrap="square" lIns="0" tIns="120014" rIns="0" bIns="0" rtlCol="0" vert="horz">
            <a:spAutoFit/>
          </a:bodyPr>
          <a:lstStyle/>
          <a:p>
            <a:pPr marL="311785" marR="127635" indent="-178435">
              <a:lnSpc>
                <a:spcPct val="100000"/>
              </a:lnSpc>
              <a:spcBef>
                <a:spcPts val="944"/>
              </a:spcBef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Pha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se  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5</a:t>
            </a:r>
            <a:endParaRPr sz="1300">
              <a:latin typeface="Gadugi"/>
              <a:cs typeface="Gadug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207" y="2046732"/>
            <a:ext cx="719455" cy="1365885"/>
          </a:xfrm>
          <a:prstGeom prst="rect">
            <a:avLst/>
          </a:prstGeom>
          <a:solidFill>
            <a:srgbClr val="A6A6A6">
              <a:alpha val="49803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12420" marR="127000" indent="-178435">
              <a:lnSpc>
                <a:spcPct val="100000"/>
              </a:lnSpc>
            </a:pPr>
            <a:r>
              <a:rPr dirty="0" sz="1300" spc="-10" b="1">
                <a:latin typeface="Gadugi"/>
                <a:cs typeface="Gadugi"/>
              </a:rPr>
              <a:t>Pha</a:t>
            </a:r>
            <a:r>
              <a:rPr dirty="0" sz="1300" spc="-5" b="1">
                <a:latin typeface="Gadugi"/>
                <a:cs typeface="Gadugi"/>
              </a:rPr>
              <a:t>se  </a:t>
            </a:r>
            <a:r>
              <a:rPr dirty="0" sz="1300" spc="-5" b="1">
                <a:latin typeface="Gadugi"/>
                <a:cs typeface="Gadugi"/>
              </a:rPr>
              <a:t>2</a:t>
            </a:r>
            <a:endParaRPr sz="1300">
              <a:latin typeface="Gadugi"/>
              <a:cs typeface="Gadug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207" y="3691128"/>
            <a:ext cx="719455" cy="64643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20650" rIns="0" bIns="0" rtlCol="0" vert="horz">
            <a:spAutoFit/>
          </a:bodyPr>
          <a:lstStyle/>
          <a:p>
            <a:pPr marL="312420" marR="127000" indent="-178435">
              <a:lnSpc>
                <a:spcPct val="100000"/>
              </a:lnSpc>
              <a:spcBef>
                <a:spcPts val="950"/>
              </a:spcBef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Pha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se  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3</a:t>
            </a:r>
            <a:endParaRPr sz="13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95" y="0"/>
            <a:ext cx="7053580" cy="8191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" b="1">
                <a:latin typeface="Gadugi"/>
                <a:cs typeface="Gadugi"/>
              </a:rPr>
              <a:t>Inclusiveness</a:t>
            </a:r>
            <a:r>
              <a:rPr dirty="0" sz="2600" spc="10" b="1">
                <a:latin typeface="Gadugi"/>
                <a:cs typeface="Gadugi"/>
              </a:rPr>
              <a:t> </a:t>
            </a:r>
            <a:r>
              <a:rPr dirty="0" sz="2600" spc="-20" b="1">
                <a:latin typeface="Gadugi"/>
                <a:cs typeface="Gadugi"/>
              </a:rPr>
              <a:t>of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projects:</a:t>
            </a:r>
            <a:endParaRPr sz="26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00" spc="-5" b="1">
                <a:latin typeface="Gadugi"/>
                <a:cs typeface="Gadugi"/>
              </a:rPr>
              <a:t>Competitiveness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Outlook</a:t>
            </a:r>
            <a:r>
              <a:rPr dirty="0" sz="2600" spc="-35" b="1">
                <a:latin typeface="Gadugi"/>
                <a:cs typeface="Gadugi"/>
              </a:rPr>
              <a:t> </a:t>
            </a:r>
            <a:r>
              <a:rPr dirty="0" sz="2600" spc="5" b="1">
                <a:latin typeface="Gadugi"/>
                <a:cs typeface="Gadugi"/>
              </a:rPr>
              <a:t>&amp;</a:t>
            </a:r>
            <a:r>
              <a:rPr dirty="0" sz="2600" spc="-5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SME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spc="-15" b="1">
                <a:latin typeface="Gadugi"/>
                <a:cs typeface="Gadugi"/>
              </a:rPr>
              <a:t>Policy</a:t>
            </a:r>
            <a:r>
              <a:rPr dirty="0" sz="2600" spc="-40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Index</a:t>
            </a:r>
            <a:endParaRPr sz="2600">
              <a:latin typeface="Gadugi"/>
              <a:cs typeface="Gadug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24236" y="967676"/>
            <a:ext cx="1484630" cy="683260"/>
            <a:chOff x="3924236" y="967676"/>
            <a:chExt cx="1484630" cy="683260"/>
          </a:xfrm>
        </p:grpSpPr>
        <p:sp>
          <p:nvSpPr>
            <p:cNvPr id="4" name="object 4"/>
            <p:cNvSpPr/>
            <p:nvPr/>
          </p:nvSpPr>
          <p:spPr>
            <a:xfrm>
              <a:off x="3937253" y="980693"/>
              <a:ext cx="1458595" cy="657225"/>
            </a:xfrm>
            <a:custGeom>
              <a:avLst/>
              <a:gdLst/>
              <a:ahLst/>
              <a:cxnLst/>
              <a:rect l="l" t="t" r="r" b="b"/>
              <a:pathLst>
                <a:path w="1458595" h="657225">
                  <a:moveTo>
                    <a:pt x="1348994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3"/>
                  </a:lnTo>
                  <a:lnTo>
                    <a:pt x="0" y="547369"/>
                  </a:lnTo>
                  <a:lnTo>
                    <a:pt x="8604" y="589978"/>
                  </a:lnTo>
                  <a:lnTo>
                    <a:pt x="32067" y="624776"/>
                  </a:lnTo>
                  <a:lnTo>
                    <a:pt x="66865" y="648239"/>
                  </a:lnTo>
                  <a:lnTo>
                    <a:pt x="109474" y="656843"/>
                  </a:lnTo>
                  <a:lnTo>
                    <a:pt x="1348994" y="656843"/>
                  </a:lnTo>
                  <a:lnTo>
                    <a:pt x="1391602" y="648239"/>
                  </a:lnTo>
                  <a:lnTo>
                    <a:pt x="1426400" y="624776"/>
                  </a:lnTo>
                  <a:lnTo>
                    <a:pt x="1449863" y="589978"/>
                  </a:lnTo>
                  <a:lnTo>
                    <a:pt x="1458468" y="547369"/>
                  </a:lnTo>
                  <a:lnTo>
                    <a:pt x="1458468" y="109473"/>
                  </a:lnTo>
                  <a:lnTo>
                    <a:pt x="1449863" y="66865"/>
                  </a:lnTo>
                  <a:lnTo>
                    <a:pt x="1426400" y="32067"/>
                  </a:lnTo>
                  <a:lnTo>
                    <a:pt x="1391602" y="8604"/>
                  </a:lnTo>
                  <a:lnTo>
                    <a:pt x="1348994" y="0"/>
                  </a:lnTo>
                  <a:close/>
                </a:path>
              </a:pathLst>
            </a:custGeom>
            <a:solidFill>
              <a:srgbClr val="00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37253" y="980693"/>
              <a:ext cx="1458595" cy="657225"/>
            </a:xfrm>
            <a:custGeom>
              <a:avLst/>
              <a:gdLst/>
              <a:ahLst/>
              <a:cxnLst/>
              <a:rect l="l" t="t" r="r" b="b"/>
              <a:pathLst>
                <a:path w="1458595" h="657225">
                  <a:moveTo>
                    <a:pt x="0" y="109473"/>
                  </a:moveTo>
                  <a:lnTo>
                    <a:pt x="8604" y="66865"/>
                  </a:lnTo>
                  <a:lnTo>
                    <a:pt x="32067" y="32067"/>
                  </a:lnTo>
                  <a:lnTo>
                    <a:pt x="66865" y="8604"/>
                  </a:lnTo>
                  <a:lnTo>
                    <a:pt x="109474" y="0"/>
                  </a:lnTo>
                  <a:lnTo>
                    <a:pt x="1348994" y="0"/>
                  </a:lnTo>
                  <a:lnTo>
                    <a:pt x="1391602" y="8604"/>
                  </a:lnTo>
                  <a:lnTo>
                    <a:pt x="1426400" y="32067"/>
                  </a:lnTo>
                  <a:lnTo>
                    <a:pt x="1449863" y="66865"/>
                  </a:lnTo>
                  <a:lnTo>
                    <a:pt x="1458468" y="109473"/>
                  </a:lnTo>
                  <a:lnTo>
                    <a:pt x="1458468" y="547369"/>
                  </a:lnTo>
                  <a:lnTo>
                    <a:pt x="1449863" y="589978"/>
                  </a:lnTo>
                  <a:lnTo>
                    <a:pt x="1426400" y="624776"/>
                  </a:lnTo>
                  <a:lnTo>
                    <a:pt x="1391602" y="648239"/>
                  </a:lnTo>
                  <a:lnTo>
                    <a:pt x="1348994" y="656843"/>
                  </a:lnTo>
                  <a:lnTo>
                    <a:pt x="109474" y="656843"/>
                  </a:lnTo>
                  <a:lnTo>
                    <a:pt x="66865" y="648239"/>
                  </a:lnTo>
                  <a:lnTo>
                    <a:pt x="32067" y="624776"/>
                  </a:lnTo>
                  <a:lnTo>
                    <a:pt x="8604" y="589978"/>
                  </a:lnTo>
                  <a:lnTo>
                    <a:pt x="0" y="547369"/>
                  </a:lnTo>
                  <a:lnTo>
                    <a:pt x="0" y="109473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076827" y="1089786"/>
            <a:ext cx="1177925" cy="420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ts val="1555"/>
              </a:lnSpc>
              <a:spcBef>
                <a:spcPts val="95"/>
              </a:spcBef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OECD</a:t>
            </a:r>
            <a:r>
              <a:rPr dirty="0" sz="1300" spc="-2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GRS</a:t>
            </a:r>
            <a:endParaRPr sz="1300">
              <a:latin typeface="Gadugi"/>
              <a:cs typeface="Gadugi"/>
            </a:endParaRPr>
          </a:p>
          <a:p>
            <a:pPr algn="ctr">
              <a:lnSpc>
                <a:spcPts val="1555"/>
              </a:lnSpc>
            </a:pPr>
            <a:r>
              <a:rPr dirty="0" sz="1300" spc="-15" b="1">
                <a:solidFill>
                  <a:srgbClr val="FFFFFF"/>
                </a:solidFill>
                <a:latin typeface="Gadugi"/>
                <a:cs typeface="Gadugi"/>
              </a:rPr>
              <a:t>Policy</a:t>
            </a:r>
            <a:r>
              <a:rPr dirty="0" sz="1300" spc="-3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Analysts</a:t>
            </a:r>
            <a:endParaRPr sz="1300">
              <a:latin typeface="Gadugi"/>
              <a:cs typeface="Gadug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97817" y="1414462"/>
            <a:ext cx="1905635" cy="970915"/>
            <a:chOff x="5397817" y="1414462"/>
            <a:chExt cx="1905635" cy="970915"/>
          </a:xfrm>
        </p:grpSpPr>
        <p:sp>
          <p:nvSpPr>
            <p:cNvPr id="8" name="object 8"/>
            <p:cNvSpPr/>
            <p:nvPr/>
          </p:nvSpPr>
          <p:spPr>
            <a:xfrm>
              <a:off x="5402579" y="1419225"/>
              <a:ext cx="662940" cy="292100"/>
            </a:xfrm>
            <a:custGeom>
              <a:avLst/>
              <a:gdLst/>
              <a:ahLst/>
              <a:cxnLst/>
              <a:rect l="l" t="t" r="r" b="b"/>
              <a:pathLst>
                <a:path w="662939" h="292100">
                  <a:moveTo>
                    <a:pt x="0" y="0"/>
                  </a:moveTo>
                  <a:lnTo>
                    <a:pt x="49937" y="14416"/>
                  </a:lnTo>
                  <a:lnTo>
                    <a:pt x="99537" y="29849"/>
                  </a:lnTo>
                  <a:lnTo>
                    <a:pt x="148783" y="46291"/>
                  </a:lnTo>
                  <a:lnTo>
                    <a:pt x="197661" y="63737"/>
                  </a:lnTo>
                  <a:lnTo>
                    <a:pt x="246155" y="82180"/>
                  </a:lnTo>
                  <a:lnTo>
                    <a:pt x="294250" y="101613"/>
                  </a:lnTo>
                  <a:lnTo>
                    <a:pt x="341931" y="122031"/>
                  </a:lnTo>
                  <a:lnTo>
                    <a:pt x="389182" y="143426"/>
                  </a:lnTo>
                  <a:lnTo>
                    <a:pt x="435989" y="165792"/>
                  </a:lnTo>
                  <a:lnTo>
                    <a:pt x="482335" y="189124"/>
                  </a:lnTo>
                  <a:lnTo>
                    <a:pt x="528206" y="213414"/>
                  </a:lnTo>
                  <a:lnTo>
                    <a:pt x="573586" y="238657"/>
                  </a:lnTo>
                  <a:lnTo>
                    <a:pt x="618460" y="264845"/>
                  </a:lnTo>
                  <a:lnTo>
                    <a:pt x="662813" y="291973"/>
                  </a:lnTo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3277" y="1715261"/>
              <a:ext cx="1637030" cy="657225"/>
            </a:xfrm>
            <a:custGeom>
              <a:avLst/>
              <a:gdLst/>
              <a:ahLst/>
              <a:cxnLst/>
              <a:rect l="l" t="t" r="r" b="b"/>
              <a:pathLst>
                <a:path w="1637029" h="657225">
                  <a:moveTo>
                    <a:pt x="1527302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547370"/>
                  </a:lnTo>
                  <a:lnTo>
                    <a:pt x="8604" y="589978"/>
                  </a:lnTo>
                  <a:lnTo>
                    <a:pt x="32067" y="624776"/>
                  </a:lnTo>
                  <a:lnTo>
                    <a:pt x="66865" y="648239"/>
                  </a:lnTo>
                  <a:lnTo>
                    <a:pt x="109474" y="656843"/>
                  </a:lnTo>
                  <a:lnTo>
                    <a:pt x="1527302" y="656843"/>
                  </a:lnTo>
                  <a:lnTo>
                    <a:pt x="1569910" y="648239"/>
                  </a:lnTo>
                  <a:lnTo>
                    <a:pt x="1604708" y="624776"/>
                  </a:lnTo>
                  <a:lnTo>
                    <a:pt x="1628171" y="589978"/>
                  </a:lnTo>
                  <a:lnTo>
                    <a:pt x="1636776" y="547370"/>
                  </a:lnTo>
                  <a:lnTo>
                    <a:pt x="1636776" y="109474"/>
                  </a:lnTo>
                  <a:lnTo>
                    <a:pt x="1628171" y="66865"/>
                  </a:lnTo>
                  <a:lnTo>
                    <a:pt x="1604708" y="32067"/>
                  </a:lnTo>
                  <a:lnTo>
                    <a:pt x="1569910" y="8604"/>
                  </a:lnTo>
                  <a:lnTo>
                    <a:pt x="1527302" y="0"/>
                  </a:lnTo>
                  <a:close/>
                </a:path>
              </a:pathLst>
            </a:custGeom>
            <a:solidFill>
              <a:srgbClr val="00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53277" y="1715261"/>
              <a:ext cx="1637030" cy="657225"/>
            </a:xfrm>
            <a:custGeom>
              <a:avLst/>
              <a:gdLst/>
              <a:ahLst/>
              <a:cxnLst/>
              <a:rect l="l" t="t" r="r" b="b"/>
              <a:pathLst>
                <a:path w="1637029" h="657225">
                  <a:moveTo>
                    <a:pt x="0" y="109474"/>
                  </a:moveTo>
                  <a:lnTo>
                    <a:pt x="8604" y="66865"/>
                  </a:lnTo>
                  <a:lnTo>
                    <a:pt x="32067" y="32067"/>
                  </a:lnTo>
                  <a:lnTo>
                    <a:pt x="66865" y="8604"/>
                  </a:lnTo>
                  <a:lnTo>
                    <a:pt x="109474" y="0"/>
                  </a:lnTo>
                  <a:lnTo>
                    <a:pt x="1527302" y="0"/>
                  </a:lnTo>
                  <a:lnTo>
                    <a:pt x="1569910" y="8604"/>
                  </a:lnTo>
                  <a:lnTo>
                    <a:pt x="1604708" y="32067"/>
                  </a:lnTo>
                  <a:lnTo>
                    <a:pt x="1628171" y="66865"/>
                  </a:lnTo>
                  <a:lnTo>
                    <a:pt x="1636776" y="109474"/>
                  </a:lnTo>
                  <a:lnTo>
                    <a:pt x="1636776" y="547370"/>
                  </a:lnTo>
                  <a:lnTo>
                    <a:pt x="1628171" y="589978"/>
                  </a:lnTo>
                  <a:lnTo>
                    <a:pt x="1604708" y="624776"/>
                  </a:lnTo>
                  <a:lnTo>
                    <a:pt x="1569910" y="648239"/>
                  </a:lnTo>
                  <a:lnTo>
                    <a:pt x="1527302" y="656843"/>
                  </a:lnTo>
                  <a:lnTo>
                    <a:pt x="109474" y="656843"/>
                  </a:lnTo>
                  <a:lnTo>
                    <a:pt x="66865" y="648239"/>
                  </a:lnTo>
                  <a:lnTo>
                    <a:pt x="32067" y="624776"/>
                  </a:lnTo>
                  <a:lnTo>
                    <a:pt x="8604" y="589978"/>
                  </a:lnTo>
                  <a:lnTo>
                    <a:pt x="0" y="547370"/>
                  </a:lnTo>
                  <a:lnTo>
                    <a:pt x="0" y="109474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845555" y="1823973"/>
            <a:ext cx="1251585" cy="419734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88900" marR="5080" indent="-76200">
              <a:lnSpc>
                <a:spcPts val="1550"/>
              </a:lnSpc>
              <a:spcBef>
                <a:spcPts val="155"/>
              </a:spcBef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Regional</a:t>
            </a:r>
            <a:r>
              <a:rPr dirty="0" sz="1300" spc="-5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Expert </a:t>
            </a:r>
            <a:r>
              <a:rPr dirty="0" sz="1300" spc="-34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Organisations</a:t>
            </a:r>
            <a:endParaRPr sz="1300">
              <a:latin typeface="Gadugi"/>
              <a:cs typeface="Gadug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85496" y="2372550"/>
            <a:ext cx="1525905" cy="1360170"/>
            <a:chOff x="6385496" y="2372550"/>
            <a:chExt cx="1525905" cy="1360170"/>
          </a:xfrm>
        </p:grpSpPr>
        <p:sp>
          <p:nvSpPr>
            <p:cNvPr id="13" name="object 13"/>
            <p:cNvSpPr/>
            <p:nvPr/>
          </p:nvSpPr>
          <p:spPr>
            <a:xfrm>
              <a:off x="6749034" y="2377313"/>
              <a:ext cx="315595" cy="677545"/>
            </a:xfrm>
            <a:custGeom>
              <a:avLst/>
              <a:gdLst/>
              <a:ahLst/>
              <a:cxnLst/>
              <a:rect l="l" t="t" r="r" b="b"/>
              <a:pathLst>
                <a:path w="315595" h="677544">
                  <a:moveTo>
                    <a:pt x="0" y="0"/>
                  </a:moveTo>
                  <a:lnTo>
                    <a:pt x="27209" y="42039"/>
                  </a:lnTo>
                  <a:lnTo>
                    <a:pt x="53561" y="84584"/>
                  </a:lnTo>
                  <a:lnTo>
                    <a:pt x="79051" y="127619"/>
                  </a:lnTo>
                  <a:lnTo>
                    <a:pt x="103672" y="171132"/>
                  </a:lnTo>
                  <a:lnTo>
                    <a:pt x="127418" y="215109"/>
                  </a:lnTo>
                  <a:lnTo>
                    <a:pt x="150282" y="259537"/>
                  </a:lnTo>
                  <a:lnTo>
                    <a:pt x="172258" y="304401"/>
                  </a:lnTo>
                  <a:lnTo>
                    <a:pt x="193340" y="349689"/>
                  </a:lnTo>
                  <a:lnTo>
                    <a:pt x="213521" y="395386"/>
                  </a:lnTo>
                  <a:lnTo>
                    <a:pt x="232795" y="441480"/>
                  </a:lnTo>
                  <a:lnTo>
                    <a:pt x="251156" y="487956"/>
                  </a:lnTo>
                  <a:lnTo>
                    <a:pt x="268597" y="534802"/>
                  </a:lnTo>
                  <a:lnTo>
                    <a:pt x="285113" y="582003"/>
                  </a:lnTo>
                  <a:lnTo>
                    <a:pt x="300696" y="629546"/>
                  </a:lnTo>
                  <a:lnTo>
                    <a:pt x="315341" y="677417"/>
                  </a:lnTo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398514" y="3062478"/>
              <a:ext cx="1499870" cy="657225"/>
            </a:xfrm>
            <a:custGeom>
              <a:avLst/>
              <a:gdLst/>
              <a:ahLst/>
              <a:cxnLst/>
              <a:rect l="l" t="t" r="r" b="b"/>
              <a:pathLst>
                <a:path w="1499870" h="657225">
                  <a:moveTo>
                    <a:pt x="1390141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547370"/>
                  </a:lnTo>
                  <a:lnTo>
                    <a:pt x="8604" y="589978"/>
                  </a:lnTo>
                  <a:lnTo>
                    <a:pt x="32067" y="624776"/>
                  </a:lnTo>
                  <a:lnTo>
                    <a:pt x="66865" y="648239"/>
                  </a:lnTo>
                  <a:lnTo>
                    <a:pt x="109474" y="656844"/>
                  </a:lnTo>
                  <a:lnTo>
                    <a:pt x="1390141" y="656844"/>
                  </a:lnTo>
                  <a:lnTo>
                    <a:pt x="1432750" y="648239"/>
                  </a:lnTo>
                  <a:lnTo>
                    <a:pt x="1467548" y="624776"/>
                  </a:lnTo>
                  <a:lnTo>
                    <a:pt x="1491011" y="589978"/>
                  </a:lnTo>
                  <a:lnTo>
                    <a:pt x="1499615" y="547370"/>
                  </a:lnTo>
                  <a:lnTo>
                    <a:pt x="1499615" y="109474"/>
                  </a:lnTo>
                  <a:lnTo>
                    <a:pt x="1491011" y="66865"/>
                  </a:lnTo>
                  <a:lnTo>
                    <a:pt x="1467548" y="32067"/>
                  </a:lnTo>
                  <a:lnTo>
                    <a:pt x="1432750" y="8604"/>
                  </a:lnTo>
                  <a:lnTo>
                    <a:pt x="1390141" y="0"/>
                  </a:lnTo>
                  <a:close/>
                </a:path>
              </a:pathLst>
            </a:custGeom>
            <a:solidFill>
              <a:srgbClr val="00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398514" y="3062478"/>
              <a:ext cx="1499870" cy="657225"/>
            </a:xfrm>
            <a:custGeom>
              <a:avLst/>
              <a:gdLst/>
              <a:ahLst/>
              <a:cxnLst/>
              <a:rect l="l" t="t" r="r" b="b"/>
              <a:pathLst>
                <a:path w="1499870" h="657225">
                  <a:moveTo>
                    <a:pt x="0" y="109474"/>
                  </a:moveTo>
                  <a:lnTo>
                    <a:pt x="8604" y="66865"/>
                  </a:lnTo>
                  <a:lnTo>
                    <a:pt x="32067" y="32067"/>
                  </a:lnTo>
                  <a:lnTo>
                    <a:pt x="66865" y="8604"/>
                  </a:lnTo>
                  <a:lnTo>
                    <a:pt x="109474" y="0"/>
                  </a:lnTo>
                  <a:lnTo>
                    <a:pt x="1390141" y="0"/>
                  </a:lnTo>
                  <a:lnTo>
                    <a:pt x="1432750" y="8604"/>
                  </a:lnTo>
                  <a:lnTo>
                    <a:pt x="1467548" y="32067"/>
                  </a:lnTo>
                  <a:lnTo>
                    <a:pt x="1491011" y="66865"/>
                  </a:lnTo>
                  <a:lnTo>
                    <a:pt x="1499615" y="109474"/>
                  </a:lnTo>
                  <a:lnTo>
                    <a:pt x="1499615" y="547370"/>
                  </a:lnTo>
                  <a:lnTo>
                    <a:pt x="1491011" y="589978"/>
                  </a:lnTo>
                  <a:lnTo>
                    <a:pt x="1467548" y="624776"/>
                  </a:lnTo>
                  <a:lnTo>
                    <a:pt x="1432750" y="648239"/>
                  </a:lnTo>
                  <a:lnTo>
                    <a:pt x="1390141" y="656844"/>
                  </a:lnTo>
                  <a:lnTo>
                    <a:pt x="109474" y="656844"/>
                  </a:lnTo>
                  <a:lnTo>
                    <a:pt x="66865" y="648239"/>
                  </a:lnTo>
                  <a:lnTo>
                    <a:pt x="32067" y="624776"/>
                  </a:lnTo>
                  <a:lnTo>
                    <a:pt x="8604" y="589978"/>
                  </a:lnTo>
                  <a:lnTo>
                    <a:pt x="0" y="547370"/>
                  </a:lnTo>
                  <a:lnTo>
                    <a:pt x="0" y="109474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618223" y="3171824"/>
            <a:ext cx="1059815" cy="420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ts val="1555"/>
              </a:lnSpc>
              <a:spcBef>
                <a:spcPts val="95"/>
              </a:spcBef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SEE</a:t>
            </a:r>
            <a:endParaRPr sz="1300">
              <a:latin typeface="Gadugi"/>
              <a:cs typeface="Gadugi"/>
            </a:endParaRPr>
          </a:p>
          <a:p>
            <a:pPr algn="ctr">
              <a:lnSpc>
                <a:spcPts val="1555"/>
              </a:lnSpc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Governments</a:t>
            </a:r>
            <a:endParaRPr sz="1300">
              <a:latin typeface="Gadugi"/>
              <a:cs typeface="Gadug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43180" y="3723068"/>
            <a:ext cx="1614170" cy="1506220"/>
            <a:chOff x="6143180" y="3723068"/>
            <a:chExt cx="1614170" cy="1506220"/>
          </a:xfrm>
        </p:grpSpPr>
        <p:sp>
          <p:nvSpPr>
            <p:cNvPr id="18" name="object 18"/>
            <p:cNvSpPr/>
            <p:nvPr/>
          </p:nvSpPr>
          <p:spPr>
            <a:xfrm>
              <a:off x="7077963" y="3727830"/>
              <a:ext cx="107950" cy="822960"/>
            </a:xfrm>
            <a:custGeom>
              <a:avLst/>
              <a:gdLst/>
              <a:ahLst/>
              <a:cxnLst/>
              <a:rect l="l" t="t" r="r" b="b"/>
              <a:pathLst>
                <a:path w="107950" h="822960">
                  <a:moveTo>
                    <a:pt x="105790" y="0"/>
                  </a:moveTo>
                  <a:lnTo>
                    <a:pt x="107203" y="52122"/>
                  </a:lnTo>
                  <a:lnTo>
                    <a:pt x="107537" y="104228"/>
                  </a:lnTo>
                  <a:lnTo>
                    <a:pt x="106795" y="156300"/>
                  </a:lnTo>
                  <a:lnTo>
                    <a:pt x="104977" y="208321"/>
                  </a:lnTo>
                  <a:lnTo>
                    <a:pt x="102086" y="260275"/>
                  </a:lnTo>
                  <a:lnTo>
                    <a:pt x="98124" y="312143"/>
                  </a:lnTo>
                  <a:lnTo>
                    <a:pt x="93093" y="363911"/>
                  </a:lnTo>
                  <a:lnTo>
                    <a:pt x="86995" y="415559"/>
                  </a:lnTo>
                  <a:lnTo>
                    <a:pt x="79830" y="467073"/>
                  </a:lnTo>
                  <a:lnTo>
                    <a:pt x="71602" y="518434"/>
                  </a:lnTo>
                  <a:lnTo>
                    <a:pt x="62312" y="569625"/>
                  </a:lnTo>
                  <a:lnTo>
                    <a:pt x="51962" y="620631"/>
                  </a:lnTo>
                  <a:lnTo>
                    <a:pt x="40554" y="671433"/>
                  </a:lnTo>
                  <a:lnTo>
                    <a:pt x="28090" y="722015"/>
                  </a:lnTo>
                  <a:lnTo>
                    <a:pt x="14571" y="772360"/>
                  </a:lnTo>
                  <a:lnTo>
                    <a:pt x="0" y="822452"/>
                  </a:lnTo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56197" y="4559045"/>
              <a:ext cx="1588135" cy="657225"/>
            </a:xfrm>
            <a:custGeom>
              <a:avLst/>
              <a:gdLst/>
              <a:ahLst/>
              <a:cxnLst/>
              <a:rect l="l" t="t" r="r" b="b"/>
              <a:pathLst>
                <a:path w="1588134" h="657225">
                  <a:moveTo>
                    <a:pt x="1478533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3"/>
                  </a:lnTo>
                  <a:lnTo>
                    <a:pt x="0" y="547369"/>
                  </a:lnTo>
                  <a:lnTo>
                    <a:pt x="8604" y="589978"/>
                  </a:lnTo>
                  <a:lnTo>
                    <a:pt x="32067" y="624776"/>
                  </a:lnTo>
                  <a:lnTo>
                    <a:pt x="66865" y="648239"/>
                  </a:lnTo>
                  <a:lnTo>
                    <a:pt x="109474" y="656843"/>
                  </a:lnTo>
                  <a:lnTo>
                    <a:pt x="1478533" y="656843"/>
                  </a:lnTo>
                  <a:lnTo>
                    <a:pt x="1521142" y="648239"/>
                  </a:lnTo>
                  <a:lnTo>
                    <a:pt x="1555940" y="624776"/>
                  </a:lnTo>
                  <a:lnTo>
                    <a:pt x="1579403" y="589978"/>
                  </a:lnTo>
                  <a:lnTo>
                    <a:pt x="1588007" y="547369"/>
                  </a:lnTo>
                  <a:lnTo>
                    <a:pt x="1588007" y="109473"/>
                  </a:lnTo>
                  <a:lnTo>
                    <a:pt x="1579403" y="66865"/>
                  </a:lnTo>
                  <a:lnTo>
                    <a:pt x="1555940" y="32067"/>
                  </a:lnTo>
                  <a:lnTo>
                    <a:pt x="1521142" y="8604"/>
                  </a:lnTo>
                  <a:lnTo>
                    <a:pt x="1478533" y="0"/>
                  </a:lnTo>
                  <a:close/>
                </a:path>
              </a:pathLst>
            </a:custGeom>
            <a:solidFill>
              <a:srgbClr val="00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156197" y="4559045"/>
              <a:ext cx="1588135" cy="657225"/>
            </a:xfrm>
            <a:custGeom>
              <a:avLst/>
              <a:gdLst/>
              <a:ahLst/>
              <a:cxnLst/>
              <a:rect l="l" t="t" r="r" b="b"/>
              <a:pathLst>
                <a:path w="1588134" h="657225">
                  <a:moveTo>
                    <a:pt x="0" y="109473"/>
                  </a:moveTo>
                  <a:lnTo>
                    <a:pt x="8604" y="66865"/>
                  </a:lnTo>
                  <a:lnTo>
                    <a:pt x="32067" y="32067"/>
                  </a:lnTo>
                  <a:lnTo>
                    <a:pt x="66865" y="8604"/>
                  </a:lnTo>
                  <a:lnTo>
                    <a:pt x="109474" y="0"/>
                  </a:lnTo>
                  <a:lnTo>
                    <a:pt x="1478533" y="0"/>
                  </a:lnTo>
                  <a:lnTo>
                    <a:pt x="1521142" y="8604"/>
                  </a:lnTo>
                  <a:lnTo>
                    <a:pt x="1555940" y="32067"/>
                  </a:lnTo>
                  <a:lnTo>
                    <a:pt x="1579403" y="66865"/>
                  </a:lnTo>
                  <a:lnTo>
                    <a:pt x="1588007" y="109473"/>
                  </a:lnTo>
                  <a:lnTo>
                    <a:pt x="1588007" y="547369"/>
                  </a:lnTo>
                  <a:lnTo>
                    <a:pt x="1579403" y="589978"/>
                  </a:lnTo>
                  <a:lnTo>
                    <a:pt x="1555940" y="624776"/>
                  </a:lnTo>
                  <a:lnTo>
                    <a:pt x="1521142" y="648239"/>
                  </a:lnTo>
                  <a:lnTo>
                    <a:pt x="1478533" y="656843"/>
                  </a:lnTo>
                  <a:lnTo>
                    <a:pt x="109474" y="656843"/>
                  </a:lnTo>
                  <a:lnTo>
                    <a:pt x="66865" y="648239"/>
                  </a:lnTo>
                  <a:lnTo>
                    <a:pt x="32067" y="624776"/>
                  </a:lnTo>
                  <a:lnTo>
                    <a:pt x="8604" y="589978"/>
                  </a:lnTo>
                  <a:lnTo>
                    <a:pt x="0" y="547369"/>
                  </a:lnTo>
                  <a:lnTo>
                    <a:pt x="0" y="109473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400038" y="4552594"/>
            <a:ext cx="1101725" cy="5740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dirty="0" sz="1300" spc="-15" b="1">
                <a:solidFill>
                  <a:srgbClr val="FFFFFF"/>
                </a:solidFill>
                <a:latin typeface="Gadugi"/>
                <a:cs typeface="Gadugi"/>
              </a:rPr>
              <a:t>CO</a:t>
            </a:r>
            <a:r>
              <a:rPr dirty="0" sz="1300" spc="-3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&amp;</a:t>
            </a:r>
            <a:r>
              <a:rPr dirty="0" sz="1300" spc="-2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SBA</a:t>
            </a:r>
            <a:endParaRPr sz="1300">
              <a:latin typeface="Gadugi"/>
              <a:cs typeface="Gadug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Co-ordinators</a:t>
            </a:r>
            <a:endParaRPr sz="1300">
              <a:latin typeface="Gadugi"/>
              <a:cs typeface="Gadug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91036" y="5215699"/>
            <a:ext cx="1776095" cy="1163955"/>
            <a:chOff x="4991036" y="5215699"/>
            <a:chExt cx="1776095" cy="1163955"/>
          </a:xfrm>
        </p:grpSpPr>
        <p:sp>
          <p:nvSpPr>
            <p:cNvPr id="23" name="object 23"/>
            <p:cNvSpPr/>
            <p:nvPr/>
          </p:nvSpPr>
          <p:spPr>
            <a:xfrm>
              <a:off x="6261353" y="5220461"/>
              <a:ext cx="501015" cy="486409"/>
            </a:xfrm>
            <a:custGeom>
              <a:avLst/>
              <a:gdLst/>
              <a:ahLst/>
              <a:cxnLst/>
              <a:rect l="l" t="t" r="r" b="b"/>
              <a:pathLst>
                <a:path w="501015" h="486410">
                  <a:moveTo>
                    <a:pt x="500761" y="0"/>
                  </a:moveTo>
                  <a:lnTo>
                    <a:pt x="469627" y="39194"/>
                  </a:lnTo>
                  <a:lnTo>
                    <a:pt x="437739" y="77740"/>
                  </a:lnTo>
                  <a:lnTo>
                    <a:pt x="405105" y="115628"/>
                  </a:lnTo>
                  <a:lnTo>
                    <a:pt x="371737" y="152845"/>
                  </a:lnTo>
                  <a:lnTo>
                    <a:pt x="337646" y="189383"/>
                  </a:lnTo>
                  <a:lnTo>
                    <a:pt x="302842" y="225229"/>
                  </a:lnTo>
                  <a:lnTo>
                    <a:pt x="267334" y="260373"/>
                  </a:lnTo>
                  <a:lnTo>
                    <a:pt x="231135" y="294805"/>
                  </a:lnTo>
                  <a:lnTo>
                    <a:pt x="194255" y="328514"/>
                  </a:lnTo>
                  <a:lnTo>
                    <a:pt x="156703" y="361489"/>
                  </a:lnTo>
                  <a:lnTo>
                    <a:pt x="118492" y="393720"/>
                  </a:lnTo>
                  <a:lnTo>
                    <a:pt x="79630" y="425195"/>
                  </a:lnTo>
                  <a:lnTo>
                    <a:pt x="40129" y="455905"/>
                  </a:lnTo>
                  <a:lnTo>
                    <a:pt x="0" y="485838"/>
                  </a:lnTo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004053" y="5711189"/>
              <a:ext cx="1503045" cy="655320"/>
            </a:xfrm>
            <a:custGeom>
              <a:avLst/>
              <a:gdLst/>
              <a:ahLst/>
              <a:cxnLst/>
              <a:rect l="l" t="t" r="r" b="b"/>
              <a:pathLst>
                <a:path w="1503045" h="655320">
                  <a:moveTo>
                    <a:pt x="1393444" y="0"/>
                  </a:moveTo>
                  <a:lnTo>
                    <a:pt x="109220" y="0"/>
                  </a:lnTo>
                  <a:lnTo>
                    <a:pt x="66704" y="8582"/>
                  </a:lnTo>
                  <a:lnTo>
                    <a:pt x="31988" y="31988"/>
                  </a:lnTo>
                  <a:lnTo>
                    <a:pt x="8582" y="66704"/>
                  </a:lnTo>
                  <a:lnTo>
                    <a:pt x="0" y="109220"/>
                  </a:lnTo>
                  <a:lnTo>
                    <a:pt x="0" y="546100"/>
                  </a:lnTo>
                  <a:lnTo>
                    <a:pt x="8582" y="588615"/>
                  </a:lnTo>
                  <a:lnTo>
                    <a:pt x="31988" y="623331"/>
                  </a:lnTo>
                  <a:lnTo>
                    <a:pt x="66704" y="646737"/>
                  </a:lnTo>
                  <a:lnTo>
                    <a:pt x="109220" y="655320"/>
                  </a:lnTo>
                  <a:lnTo>
                    <a:pt x="1393444" y="655320"/>
                  </a:lnTo>
                  <a:lnTo>
                    <a:pt x="1435959" y="646737"/>
                  </a:lnTo>
                  <a:lnTo>
                    <a:pt x="1470675" y="623331"/>
                  </a:lnTo>
                  <a:lnTo>
                    <a:pt x="1494081" y="588615"/>
                  </a:lnTo>
                  <a:lnTo>
                    <a:pt x="1502664" y="546100"/>
                  </a:lnTo>
                  <a:lnTo>
                    <a:pt x="1502664" y="109220"/>
                  </a:lnTo>
                  <a:lnTo>
                    <a:pt x="1494081" y="66704"/>
                  </a:lnTo>
                  <a:lnTo>
                    <a:pt x="1470675" y="31988"/>
                  </a:lnTo>
                  <a:lnTo>
                    <a:pt x="1435959" y="8582"/>
                  </a:lnTo>
                  <a:lnTo>
                    <a:pt x="1393444" y="0"/>
                  </a:lnTo>
                  <a:close/>
                </a:path>
              </a:pathLst>
            </a:custGeom>
            <a:solidFill>
              <a:srgbClr val="00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004053" y="5711189"/>
              <a:ext cx="1503045" cy="655320"/>
            </a:xfrm>
            <a:custGeom>
              <a:avLst/>
              <a:gdLst/>
              <a:ahLst/>
              <a:cxnLst/>
              <a:rect l="l" t="t" r="r" b="b"/>
              <a:pathLst>
                <a:path w="1503045" h="655320">
                  <a:moveTo>
                    <a:pt x="0" y="109220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20" y="0"/>
                  </a:lnTo>
                  <a:lnTo>
                    <a:pt x="1393444" y="0"/>
                  </a:lnTo>
                  <a:lnTo>
                    <a:pt x="1435959" y="8582"/>
                  </a:lnTo>
                  <a:lnTo>
                    <a:pt x="1470675" y="31988"/>
                  </a:lnTo>
                  <a:lnTo>
                    <a:pt x="1494081" y="66704"/>
                  </a:lnTo>
                  <a:lnTo>
                    <a:pt x="1502664" y="109220"/>
                  </a:lnTo>
                  <a:lnTo>
                    <a:pt x="1502664" y="546100"/>
                  </a:lnTo>
                  <a:lnTo>
                    <a:pt x="1494081" y="588615"/>
                  </a:lnTo>
                  <a:lnTo>
                    <a:pt x="1470675" y="623331"/>
                  </a:lnTo>
                  <a:lnTo>
                    <a:pt x="1435959" y="646737"/>
                  </a:lnTo>
                  <a:lnTo>
                    <a:pt x="1393444" y="655320"/>
                  </a:lnTo>
                  <a:lnTo>
                    <a:pt x="109220" y="655320"/>
                  </a:lnTo>
                  <a:lnTo>
                    <a:pt x="66704" y="646737"/>
                  </a:lnTo>
                  <a:lnTo>
                    <a:pt x="31988" y="623331"/>
                  </a:lnTo>
                  <a:lnTo>
                    <a:pt x="8582" y="588615"/>
                  </a:lnTo>
                  <a:lnTo>
                    <a:pt x="0" y="546100"/>
                  </a:lnTo>
                  <a:lnTo>
                    <a:pt x="0" y="109220"/>
                  </a:lnTo>
                  <a:close/>
                </a:path>
              </a:pathLst>
            </a:custGeom>
            <a:ln w="25907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075301" y="5917488"/>
            <a:ext cx="13595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Statistical</a:t>
            </a:r>
            <a:r>
              <a:rPr dirty="0" sz="1300" spc="-5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Offices</a:t>
            </a:r>
            <a:endParaRPr sz="1300">
              <a:latin typeface="Gadugi"/>
              <a:cs typeface="Gadug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41968" y="5698172"/>
            <a:ext cx="2457450" cy="683260"/>
            <a:chOff x="2541968" y="5698172"/>
            <a:chExt cx="2457450" cy="683260"/>
          </a:xfrm>
        </p:grpSpPr>
        <p:sp>
          <p:nvSpPr>
            <p:cNvPr id="28" name="object 28"/>
            <p:cNvSpPr/>
            <p:nvPr/>
          </p:nvSpPr>
          <p:spPr>
            <a:xfrm>
              <a:off x="4006722" y="6271526"/>
              <a:ext cx="987425" cy="99060"/>
            </a:xfrm>
            <a:custGeom>
              <a:avLst/>
              <a:gdLst/>
              <a:ahLst/>
              <a:cxnLst/>
              <a:rect l="l" t="t" r="r" b="b"/>
              <a:pathLst>
                <a:path w="987425" h="99060">
                  <a:moveTo>
                    <a:pt x="987425" y="0"/>
                  </a:moveTo>
                  <a:lnTo>
                    <a:pt x="939232" y="13378"/>
                  </a:lnTo>
                  <a:lnTo>
                    <a:pt x="890830" y="25786"/>
                  </a:lnTo>
                  <a:lnTo>
                    <a:pt x="842231" y="37224"/>
                  </a:lnTo>
                  <a:lnTo>
                    <a:pt x="793451" y="47689"/>
                  </a:lnTo>
                  <a:lnTo>
                    <a:pt x="744503" y="57182"/>
                  </a:lnTo>
                  <a:lnTo>
                    <a:pt x="695403" y="65699"/>
                  </a:lnTo>
                  <a:lnTo>
                    <a:pt x="646164" y="73241"/>
                  </a:lnTo>
                  <a:lnTo>
                    <a:pt x="596801" y="79807"/>
                  </a:lnTo>
                  <a:lnTo>
                    <a:pt x="547328" y="85394"/>
                  </a:lnTo>
                  <a:lnTo>
                    <a:pt x="497760" y="90001"/>
                  </a:lnTo>
                  <a:lnTo>
                    <a:pt x="448111" y="93628"/>
                  </a:lnTo>
                  <a:lnTo>
                    <a:pt x="398395" y="96274"/>
                  </a:lnTo>
                  <a:lnTo>
                    <a:pt x="348628" y="97937"/>
                  </a:lnTo>
                  <a:lnTo>
                    <a:pt x="298822" y="98615"/>
                  </a:lnTo>
                  <a:lnTo>
                    <a:pt x="248993" y="98308"/>
                  </a:lnTo>
                  <a:lnTo>
                    <a:pt x="199155" y="97015"/>
                  </a:lnTo>
                  <a:lnTo>
                    <a:pt x="149322" y="94734"/>
                  </a:lnTo>
                  <a:lnTo>
                    <a:pt x="99509" y="91464"/>
                  </a:lnTo>
                  <a:lnTo>
                    <a:pt x="49730" y="87204"/>
                  </a:lnTo>
                  <a:lnTo>
                    <a:pt x="0" y="81953"/>
                  </a:lnTo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554985" y="5711189"/>
              <a:ext cx="1443355" cy="657225"/>
            </a:xfrm>
            <a:custGeom>
              <a:avLst/>
              <a:gdLst/>
              <a:ahLst/>
              <a:cxnLst/>
              <a:rect l="l" t="t" r="r" b="b"/>
              <a:pathLst>
                <a:path w="1443354" h="657225">
                  <a:moveTo>
                    <a:pt x="1333753" y="0"/>
                  </a:moveTo>
                  <a:lnTo>
                    <a:pt x="109474" y="0"/>
                  </a:lnTo>
                  <a:lnTo>
                    <a:pt x="66865" y="8602"/>
                  </a:lnTo>
                  <a:lnTo>
                    <a:pt x="32067" y="32062"/>
                  </a:lnTo>
                  <a:lnTo>
                    <a:pt x="8604" y="66860"/>
                  </a:lnTo>
                  <a:lnTo>
                    <a:pt x="0" y="109474"/>
                  </a:lnTo>
                  <a:lnTo>
                    <a:pt x="0" y="547370"/>
                  </a:lnTo>
                  <a:lnTo>
                    <a:pt x="8604" y="589983"/>
                  </a:lnTo>
                  <a:lnTo>
                    <a:pt x="32067" y="624781"/>
                  </a:lnTo>
                  <a:lnTo>
                    <a:pt x="66865" y="648241"/>
                  </a:lnTo>
                  <a:lnTo>
                    <a:pt x="109474" y="656844"/>
                  </a:lnTo>
                  <a:lnTo>
                    <a:pt x="1333753" y="656844"/>
                  </a:lnTo>
                  <a:lnTo>
                    <a:pt x="1376362" y="648241"/>
                  </a:lnTo>
                  <a:lnTo>
                    <a:pt x="1411160" y="624781"/>
                  </a:lnTo>
                  <a:lnTo>
                    <a:pt x="1434623" y="589983"/>
                  </a:lnTo>
                  <a:lnTo>
                    <a:pt x="1443227" y="547370"/>
                  </a:lnTo>
                  <a:lnTo>
                    <a:pt x="1443227" y="109474"/>
                  </a:lnTo>
                  <a:lnTo>
                    <a:pt x="1434623" y="66860"/>
                  </a:lnTo>
                  <a:lnTo>
                    <a:pt x="1411160" y="32062"/>
                  </a:lnTo>
                  <a:lnTo>
                    <a:pt x="1376362" y="8602"/>
                  </a:lnTo>
                  <a:lnTo>
                    <a:pt x="1333753" y="0"/>
                  </a:lnTo>
                  <a:close/>
                </a:path>
              </a:pathLst>
            </a:custGeom>
            <a:solidFill>
              <a:srgbClr val="00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554985" y="5711189"/>
              <a:ext cx="1443355" cy="657225"/>
            </a:xfrm>
            <a:custGeom>
              <a:avLst/>
              <a:gdLst/>
              <a:ahLst/>
              <a:cxnLst/>
              <a:rect l="l" t="t" r="r" b="b"/>
              <a:pathLst>
                <a:path w="1443354" h="657225">
                  <a:moveTo>
                    <a:pt x="0" y="109474"/>
                  </a:moveTo>
                  <a:lnTo>
                    <a:pt x="8604" y="66860"/>
                  </a:lnTo>
                  <a:lnTo>
                    <a:pt x="32067" y="32062"/>
                  </a:lnTo>
                  <a:lnTo>
                    <a:pt x="66865" y="8602"/>
                  </a:lnTo>
                  <a:lnTo>
                    <a:pt x="109474" y="0"/>
                  </a:lnTo>
                  <a:lnTo>
                    <a:pt x="1333753" y="0"/>
                  </a:lnTo>
                  <a:lnTo>
                    <a:pt x="1376362" y="8602"/>
                  </a:lnTo>
                  <a:lnTo>
                    <a:pt x="1411160" y="32062"/>
                  </a:lnTo>
                  <a:lnTo>
                    <a:pt x="1434623" y="66860"/>
                  </a:lnTo>
                  <a:lnTo>
                    <a:pt x="1443227" y="109474"/>
                  </a:lnTo>
                  <a:lnTo>
                    <a:pt x="1443227" y="547370"/>
                  </a:lnTo>
                  <a:lnTo>
                    <a:pt x="1434623" y="589983"/>
                  </a:lnTo>
                  <a:lnTo>
                    <a:pt x="1411160" y="624781"/>
                  </a:lnTo>
                  <a:lnTo>
                    <a:pt x="1376362" y="648241"/>
                  </a:lnTo>
                  <a:lnTo>
                    <a:pt x="1333753" y="656844"/>
                  </a:lnTo>
                  <a:lnTo>
                    <a:pt x="109474" y="656844"/>
                  </a:lnTo>
                  <a:lnTo>
                    <a:pt x="66865" y="648241"/>
                  </a:lnTo>
                  <a:lnTo>
                    <a:pt x="32067" y="624781"/>
                  </a:lnTo>
                  <a:lnTo>
                    <a:pt x="8604" y="589983"/>
                  </a:lnTo>
                  <a:lnTo>
                    <a:pt x="0" y="547370"/>
                  </a:lnTo>
                  <a:lnTo>
                    <a:pt x="0" y="109474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651505" y="5818733"/>
            <a:ext cx="1247140" cy="4241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76200">
              <a:lnSpc>
                <a:spcPct val="101499"/>
              </a:lnSpc>
              <a:spcBef>
                <a:spcPts val="70"/>
              </a:spcBef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Pri</a:t>
            </a:r>
            <a:r>
              <a:rPr dirty="0" sz="1300" spc="-25" b="1">
                <a:solidFill>
                  <a:srgbClr val="FFFFFF"/>
                </a:solidFill>
                <a:latin typeface="Gadugi"/>
                <a:cs typeface="Gadugi"/>
              </a:rPr>
              <a:t>v</a:t>
            </a: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at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e</a:t>
            </a:r>
            <a:r>
              <a:rPr dirty="0" sz="1300" spc="-5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S</a:t>
            </a:r>
            <a:r>
              <a:rPr dirty="0" sz="1300" spc="-15" b="1">
                <a:solidFill>
                  <a:srgbClr val="FFFFFF"/>
                </a:solidFill>
                <a:latin typeface="Gadugi"/>
                <a:cs typeface="Gadugi"/>
              </a:rPr>
              <a:t>e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ctor  </a:t>
            </a:r>
            <a:r>
              <a:rPr dirty="0" sz="1300" spc="-35" b="1">
                <a:solidFill>
                  <a:srgbClr val="FFFFFF"/>
                </a:solidFill>
                <a:latin typeface="Gadugi"/>
                <a:cs typeface="Gadugi"/>
              </a:rPr>
              <a:t>R</a:t>
            </a:r>
            <a:r>
              <a:rPr dirty="0" sz="1300" spc="-15" b="1">
                <a:solidFill>
                  <a:srgbClr val="FFFFFF"/>
                </a:solidFill>
                <a:latin typeface="Gadugi"/>
                <a:cs typeface="Gadugi"/>
              </a:rPr>
              <a:t>e</a:t>
            </a: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pre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s</a:t>
            </a:r>
            <a:r>
              <a:rPr dirty="0" sz="1300" spc="-15" b="1">
                <a:solidFill>
                  <a:srgbClr val="FFFFFF"/>
                </a:solidFill>
                <a:latin typeface="Gadugi"/>
                <a:cs typeface="Gadugi"/>
              </a:rPr>
              <a:t>e</a:t>
            </a: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ntativ</a:t>
            </a:r>
            <a:r>
              <a:rPr dirty="0" sz="1300" spc="-15" b="1">
                <a:solidFill>
                  <a:srgbClr val="FFFFFF"/>
                </a:solidFill>
                <a:latin typeface="Gadugi"/>
                <a:cs typeface="Gadugi"/>
              </a:rPr>
              <a:t>e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s</a:t>
            </a:r>
            <a:endParaRPr sz="1300">
              <a:latin typeface="Gadugi"/>
              <a:cs typeface="Gadug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534604" y="4546028"/>
            <a:ext cx="1637030" cy="1164590"/>
            <a:chOff x="1534604" y="4546028"/>
            <a:chExt cx="1637030" cy="1164590"/>
          </a:xfrm>
        </p:grpSpPr>
        <p:sp>
          <p:nvSpPr>
            <p:cNvPr id="33" name="object 33"/>
            <p:cNvSpPr/>
            <p:nvPr/>
          </p:nvSpPr>
          <p:spPr>
            <a:xfrm>
              <a:off x="2535936" y="5219953"/>
              <a:ext cx="317500" cy="485775"/>
            </a:xfrm>
            <a:custGeom>
              <a:avLst/>
              <a:gdLst/>
              <a:ahLst/>
              <a:cxnLst/>
              <a:rect l="l" t="t" r="r" b="b"/>
              <a:pathLst>
                <a:path w="317500" h="485775">
                  <a:moveTo>
                    <a:pt x="317119" y="485698"/>
                  </a:moveTo>
                  <a:lnTo>
                    <a:pt x="283718" y="444679"/>
                  </a:lnTo>
                  <a:lnTo>
                    <a:pt x="251203" y="402985"/>
                  </a:lnTo>
                  <a:lnTo>
                    <a:pt x="219582" y="360633"/>
                  </a:lnTo>
                  <a:lnTo>
                    <a:pt x="188866" y="317637"/>
                  </a:lnTo>
                  <a:lnTo>
                    <a:pt x="159065" y="274015"/>
                  </a:lnTo>
                  <a:lnTo>
                    <a:pt x="130187" y="229782"/>
                  </a:lnTo>
                  <a:lnTo>
                    <a:pt x="102243" y="184953"/>
                  </a:lnTo>
                  <a:lnTo>
                    <a:pt x="75243" y="139544"/>
                  </a:lnTo>
                  <a:lnTo>
                    <a:pt x="49195" y="93572"/>
                  </a:lnTo>
                  <a:lnTo>
                    <a:pt x="24111" y="47052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47621" y="4559045"/>
              <a:ext cx="1610995" cy="657225"/>
            </a:xfrm>
            <a:custGeom>
              <a:avLst/>
              <a:gdLst/>
              <a:ahLst/>
              <a:cxnLst/>
              <a:rect l="l" t="t" r="r" b="b"/>
              <a:pathLst>
                <a:path w="1610995" h="657225">
                  <a:moveTo>
                    <a:pt x="1501394" y="0"/>
                  </a:moveTo>
                  <a:lnTo>
                    <a:pt x="109473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3"/>
                  </a:lnTo>
                  <a:lnTo>
                    <a:pt x="0" y="547369"/>
                  </a:lnTo>
                  <a:lnTo>
                    <a:pt x="8604" y="589978"/>
                  </a:lnTo>
                  <a:lnTo>
                    <a:pt x="32067" y="624776"/>
                  </a:lnTo>
                  <a:lnTo>
                    <a:pt x="66865" y="648239"/>
                  </a:lnTo>
                  <a:lnTo>
                    <a:pt x="109473" y="656843"/>
                  </a:lnTo>
                  <a:lnTo>
                    <a:pt x="1501394" y="656843"/>
                  </a:lnTo>
                  <a:lnTo>
                    <a:pt x="1544002" y="648239"/>
                  </a:lnTo>
                  <a:lnTo>
                    <a:pt x="1578800" y="624776"/>
                  </a:lnTo>
                  <a:lnTo>
                    <a:pt x="1602263" y="589978"/>
                  </a:lnTo>
                  <a:lnTo>
                    <a:pt x="1610867" y="547369"/>
                  </a:lnTo>
                  <a:lnTo>
                    <a:pt x="1610867" y="109473"/>
                  </a:lnTo>
                  <a:lnTo>
                    <a:pt x="1602263" y="66865"/>
                  </a:lnTo>
                  <a:lnTo>
                    <a:pt x="1578800" y="32067"/>
                  </a:lnTo>
                  <a:lnTo>
                    <a:pt x="1544002" y="8604"/>
                  </a:lnTo>
                  <a:lnTo>
                    <a:pt x="1501394" y="0"/>
                  </a:lnTo>
                  <a:close/>
                </a:path>
              </a:pathLst>
            </a:custGeom>
            <a:solidFill>
              <a:srgbClr val="00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47621" y="4559045"/>
              <a:ext cx="1610995" cy="657225"/>
            </a:xfrm>
            <a:custGeom>
              <a:avLst/>
              <a:gdLst/>
              <a:ahLst/>
              <a:cxnLst/>
              <a:rect l="l" t="t" r="r" b="b"/>
              <a:pathLst>
                <a:path w="1610995" h="657225">
                  <a:moveTo>
                    <a:pt x="0" y="109473"/>
                  </a:moveTo>
                  <a:lnTo>
                    <a:pt x="8604" y="66865"/>
                  </a:lnTo>
                  <a:lnTo>
                    <a:pt x="32067" y="32067"/>
                  </a:lnTo>
                  <a:lnTo>
                    <a:pt x="66865" y="8604"/>
                  </a:lnTo>
                  <a:lnTo>
                    <a:pt x="109473" y="0"/>
                  </a:lnTo>
                  <a:lnTo>
                    <a:pt x="1501394" y="0"/>
                  </a:lnTo>
                  <a:lnTo>
                    <a:pt x="1544002" y="8604"/>
                  </a:lnTo>
                  <a:lnTo>
                    <a:pt x="1578800" y="32067"/>
                  </a:lnTo>
                  <a:lnTo>
                    <a:pt x="1602263" y="66865"/>
                  </a:lnTo>
                  <a:lnTo>
                    <a:pt x="1610867" y="109473"/>
                  </a:lnTo>
                  <a:lnTo>
                    <a:pt x="1610867" y="547369"/>
                  </a:lnTo>
                  <a:lnTo>
                    <a:pt x="1602263" y="589978"/>
                  </a:lnTo>
                  <a:lnTo>
                    <a:pt x="1578800" y="624776"/>
                  </a:lnTo>
                  <a:lnTo>
                    <a:pt x="1544002" y="648239"/>
                  </a:lnTo>
                  <a:lnTo>
                    <a:pt x="1501394" y="656843"/>
                  </a:lnTo>
                  <a:lnTo>
                    <a:pt x="109473" y="656843"/>
                  </a:lnTo>
                  <a:lnTo>
                    <a:pt x="66865" y="648239"/>
                  </a:lnTo>
                  <a:lnTo>
                    <a:pt x="32067" y="624776"/>
                  </a:lnTo>
                  <a:lnTo>
                    <a:pt x="8604" y="589978"/>
                  </a:lnTo>
                  <a:lnTo>
                    <a:pt x="0" y="547369"/>
                  </a:lnTo>
                  <a:lnTo>
                    <a:pt x="0" y="109473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827402" y="4765040"/>
            <a:ext cx="104711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Local</a:t>
            </a:r>
            <a:r>
              <a:rPr dirty="0" sz="1300" spc="-3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Experts</a:t>
            </a:r>
            <a:endParaRPr sz="1300">
              <a:latin typeface="Gadugi"/>
              <a:cs typeface="Gadug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342580" y="3049460"/>
            <a:ext cx="1687195" cy="1505585"/>
            <a:chOff x="1342580" y="3049460"/>
            <a:chExt cx="1687195" cy="1505585"/>
          </a:xfrm>
        </p:grpSpPr>
        <p:sp>
          <p:nvSpPr>
            <p:cNvPr id="38" name="object 38"/>
            <p:cNvSpPr/>
            <p:nvPr/>
          </p:nvSpPr>
          <p:spPr>
            <a:xfrm>
              <a:off x="2142849" y="3727704"/>
              <a:ext cx="83820" cy="822960"/>
            </a:xfrm>
            <a:custGeom>
              <a:avLst/>
              <a:gdLst/>
              <a:ahLst/>
              <a:cxnLst/>
              <a:rect l="l" t="t" r="r" b="b"/>
              <a:pathLst>
                <a:path w="83819" h="822960">
                  <a:moveTo>
                    <a:pt x="83714" y="822452"/>
                  </a:moveTo>
                  <a:lnTo>
                    <a:pt x="70928" y="772094"/>
                  </a:lnTo>
                  <a:lnTo>
                    <a:pt x="59195" y="721520"/>
                  </a:lnTo>
                  <a:lnTo>
                    <a:pt x="48515" y="670747"/>
                  </a:lnTo>
                  <a:lnTo>
                    <a:pt x="38891" y="619791"/>
                  </a:lnTo>
                  <a:lnTo>
                    <a:pt x="30323" y="568669"/>
                  </a:lnTo>
                  <a:lnTo>
                    <a:pt x="22813" y="517396"/>
                  </a:lnTo>
                  <a:lnTo>
                    <a:pt x="16363" y="465989"/>
                  </a:lnTo>
                  <a:lnTo>
                    <a:pt x="10974" y="414464"/>
                  </a:lnTo>
                  <a:lnTo>
                    <a:pt x="6648" y="362838"/>
                  </a:lnTo>
                  <a:lnTo>
                    <a:pt x="3386" y="311128"/>
                  </a:lnTo>
                  <a:lnTo>
                    <a:pt x="1190" y="259349"/>
                  </a:lnTo>
                  <a:lnTo>
                    <a:pt x="60" y="207518"/>
                  </a:lnTo>
                  <a:lnTo>
                    <a:pt x="0" y="155651"/>
                  </a:lnTo>
                  <a:lnTo>
                    <a:pt x="1009" y="103764"/>
                  </a:lnTo>
                  <a:lnTo>
                    <a:pt x="3090" y="51875"/>
                  </a:lnTo>
                  <a:lnTo>
                    <a:pt x="6244" y="0"/>
                  </a:lnTo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355597" y="3062478"/>
              <a:ext cx="1661160" cy="657225"/>
            </a:xfrm>
            <a:custGeom>
              <a:avLst/>
              <a:gdLst/>
              <a:ahLst/>
              <a:cxnLst/>
              <a:rect l="l" t="t" r="r" b="b"/>
              <a:pathLst>
                <a:path w="1661160" h="657225">
                  <a:moveTo>
                    <a:pt x="1551686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547370"/>
                  </a:lnTo>
                  <a:lnTo>
                    <a:pt x="8604" y="589978"/>
                  </a:lnTo>
                  <a:lnTo>
                    <a:pt x="32067" y="624776"/>
                  </a:lnTo>
                  <a:lnTo>
                    <a:pt x="66865" y="648239"/>
                  </a:lnTo>
                  <a:lnTo>
                    <a:pt x="109474" y="656844"/>
                  </a:lnTo>
                  <a:lnTo>
                    <a:pt x="1551686" y="656844"/>
                  </a:lnTo>
                  <a:lnTo>
                    <a:pt x="1594294" y="648239"/>
                  </a:lnTo>
                  <a:lnTo>
                    <a:pt x="1629092" y="624776"/>
                  </a:lnTo>
                  <a:lnTo>
                    <a:pt x="1652555" y="589978"/>
                  </a:lnTo>
                  <a:lnTo>
                    <a:pt x="1661160" y="547370"/>
                  </a:lnTo>
                  <a:lnTo>
                    <a:pt x="1661160" y="109474"/>
                  </a:lnTo>
                  <a:lnTo>
                    <a:pt x="1652555" y="66865"/>
                  </a:lnTo>
                  <a:lnTo>
                    <a:pt x="1629092" y="32067"/>
                  </a:lnTo>
                  <a:lnTo>
                    <a:pt x="1594294" y="8604"/>
                  </a:lnTo>
                  <a:lnTo>
                    <a:pt x="1551686" y="0"/>
                  </a:lnTo>
                  <a:close/>
                </a:path>
              </a:pathLst>
            </a:custGeom>
            <a:solidFill>
              <a:srgbClr val="00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355597" y="3062478"/>
              <a:ext cx="1661160" cy="657225"/>
            </a:xfrm>
            <a:custGeom>
              <a:avLst/>
              <a:gdLst/>
              <a:ahLst/>
              <a:cxnLst/>
              <a:rect l="l" t="t" r="r" b="b"/>
              <a:pathLst>
                <a:path w="1661160" h="657225">
                  <a:moveTo>
                    <a:pt x="0" y="109474"/>
                  </a:moveTo>
                  <a:lnTo>
                    <a:pt x="8604" y="66865"/>
                  </a:lnTo>
                  <a:lnTo>
                    <a:pt x="32067" y="32067"/>
                  </a:lnTo>
                  <a:lnTo>
                    <a:pt x="66865" y="8604"/>
                  </a:lnTo>
                  <a:lnTo>
                    <a:pt x="109474" y="0"/>
                  </a:lnTo>
                  <a:lnTo>
                    <a:pt x="1551686" y="0"/>
                  </a:lnTo>
                  <a:lnTo>
                    <a:pt x="1594294" y="8604"/>
                  </a:lnTo>
                  <a:lnTo>
                    <a:pt x="1629092" y="32067"/>
                  </a:lnTo>
                  <a:lnTo>
                    <a:pt x="1652555" y="66865"/>
                  </a:lnTo>
                  <a:lnTo>
                    <a:pt x="1661160" y="109474"/>
                  </a:lnTo>
                  <a:lnTo>
                    <a:pt x="1661160" y="547370"/>
                  </a:lnTo>
                  <a:lnTo>
                    <a:pt x="1652555" y="589978"/>
                  </a:lnTo>
                  <a:lnTo>
                    <a:pt x="1629092" y="624776"/>
                  </a:lnTo>
                  <a:lnTo>
                    <a:pt x="1594294" y="648239"/>
                  </a:lnTo>
                  <a:lnTo>
                    <a:pt x="1551686" y="656844"/>
                  </a:lnTo>
                  <a:lnTo>
                    <a:pt x="109474" y="656844"/>
                  </a:lnTo>
                  <a:lnTo>
                    <a:pt x="66865" y="648239"/>
                  </a:lnTo>
                  <a:lnTo>
                    <a:pt x="32067" y="624776"/>
                  </a:lnTo>
                  <a:lnTo>
                    <a:pt x="8604" y="589978"/>
                  </a:lnTo>
                  <a:lnTo>
                    <a:pt x="0" y="547370"/>
                  </a:lnTo>
                  <a:lnTo>
                    <a:pt x="0" y="109474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1671954" y="3171824"/>
            <a:ext cx="1028065" cy="420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5425" marR="5080" indent="-213360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I</a:t>
            </a:r>
            <a:r>
              <a:rPr dirty="0" sz="1300" spc="-15" b="1">
                <a:solidFill>
                  <a:srgbClr val="FFFFFF"/>
                </a:solidFill>
                <a:latin typeface="Gadugi"/>
                <a:cs typeface="Gadugi"/>
              </a:rPr>
              <a:t>n</a:t>
            </a: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t</a:t>
            </a:r>
            <a:r>
              <a:rPr dirty="0" sz="1300" spc="-15" b="1">
                <a:solidFill>
                  <a:srgbClr val="FFFFFF"/>
                </a:solidFill>
                <a:latin typeface="Gadugi"/>
                <a:cs typeface="Gadugi"/>
              </a:rPr>
              <a:t>e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r</a:t>
            </a: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national  </a:t>
            </a: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Experts</a:t>
            </a:r>
            <a:endParaRPr sz="1300">
              <a:latin typeface="Gadugi"/>
              <a:cs typeface="Gadug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112200" y="1702244"/>
            <a:ext cx="1556385" cy="1358265"/>
            <a:chOff x="2112200" y="1702244"/>
            <a:chExt cx="1556385" cy="1358265"/>
          </a:xfrm>
        </p:grpSpPr>
        <p:sp>
          <p:nvSpPr>
            <p:cNvPr id="43" name="object 43"/>
            <p:cNvSpPr/>
            <p:nvPr/>
          </p:nvSpPr>
          <p:spPr>
            <a:xfrm>
              <a:off x="2268855" y="2377821"/>
              <a:ext cx="338455" cy="677545"/>
            </a:xfrm>
            <a:custGeom>
              <a:avLst/>
              <a:gdLst/>
              <a:ahLst/>
              <a:cxnLst/>
              <a:rect l="l" t="t" r="r" b="b"/>
              <a:pathLst>
                <a:path w="338455" h="677544">
                  <a:moveTo>
                    <a:pt x="0" y="677417"/>
                  </a:moveTo>
                  <a:lnTo>
                    <a:pt x="16049" y="629285"/>
                  </a:lnTo>
                  <a:lnTo>
                    <a:pt x="33054" y="581518"/>
                  </a:lnTo>
                  <a:lnTo>
                    <a:pt x="51008" y="534131"/>
                  </a:lnTo>
                  <a:lnTo>
                    <a:pt x="69903" y="487137"/>
                  </a:lnTo>
                  <a:lnTo>
                    <a:pt x="89732" y="440548"/>
                  </a:lnTo>
                  <a:lnTo>
                    <a:pt x="110490" y="394380"/>
                  </a:lnTo>
                  <a:lnTo>
                    <a:pt x="132168" y="348646"/>
                  </a:lnTo>
                  <a:lnTo>
                    <a:pt x="154761" y="303358"/>
                  </a:lnTo>
                  <a:lnTo>
                    <a:pt x="178262" y="258531"/>
                  </a:lnTo>
                  <a:lnTo>
                    <a:pt x="202663" y="214178"/>
                  </a:lnTo>
                  <a:lnTo>
                    <a:pt x="227959" y="170313"/>
                  </a:lnTo>
                  <a:lnTo>
                    <a:pt x="254142" y="126949"/>
                  </a:lnTo>
                  <a:lnTo>
                    <a:pt x="281205" y="84099"/>
                  </a:lnTo>
                  <a:lnTo>
                    <a:pt x="309142" y="41779"/>
                  </a:lnTo>
                  <a:lnTo>
                    <a:pt x="337946" y="0"/>
                  </a:lnTo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125218" y="1715262"/>
              <a:ext cx="1530350" cy="657225"/>
            </a:xfrm>
            <a:custGeom>
              <a:avLst/>
              <a:gdLst/>
              <a:ahLst/>
              <a:cxnLst/>
              <a:rect l="l" t="t" r="r" b="b"/>
              <a:pathLst>
                <a:path w="1530350" h="657225">
                  <a:moveTo>
                    <a:pt x="1420621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547370"/>
                  </a:lnTo>
                  <a:lnTo>
                    <a:pt x="8604" y="589978"/>
                  </a:lnTo>
                  <a:lnTo>
                    <a:pt x="32067" y="624776"/>
                  </a:lnTo>
                  <a:lnTo>
                    <a:pt x="66865" y="648239"/>
                  </a:lnTo>
                  <a:lnTo>
                    <a:pt x="109474" y="656843"/>
                  </a:lnTo>
                  <a:lnTo>
                    <a:pt x="1420621" y="656843"/>
                  </a:lnTo>
                  <a:lnTo>
                    <a:pt x="1463230" y="648239"/>
                  </a:lnTo>
                  <a:lnTo>
                    <a:pt x="1498028" y="624776"/>
                  </a:lnTo>
                  <a:lnTo>
                    <a:pt x="1521491" y="589978"/>
                  </a:lnTo>
                  <a:lnTo>
                    <a:pt x="1530095" y="547370"/>
                  </a:lnTo>
                  <a:lnTo>
                    <a:pt x="1530095" y="109474"/>
                  </a:lnTo>
                  <a:lnTo>
                    <a:pt x="1521491" y="66865"/>
                  </a:lnTo>
                  <a:lnTo>
                    <a:pt x="1498028" y="32067"/>
                  </a:lnTo>
                  <a:lnTo>
                    <a:pt x="1463230" y="8604"/>
                  </a:lnTo>
                  <a:lnTo>
                    <a:pt x="1420621" y="0"/>
                  </a:lnTo>
                  <a:close/>
                </a:path>
              </a:pathLst>
            </a:custGeom>
            <a:solidFill>
              <a:srgbClr val="00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125218" y="1715262"/>
              <a:ext cx="1530350" cy="657225"/>
            </a:xfrm>
            <a:custGeom>
              <a:avLst/>
              <a:gdLst/>
              <a:ahLst/>
              <a:cxnLst/>
              <a:rect l="l" t="t" r="r" b="b"/>
              <a:pathLst>
                <a:path w="1530350" h="657225">
                  <a:moveTo>
                    <a:pt x="0" y="109474"/>
                  </a:moveTo>
                  <a:lnTo>
                    <a:pt x="8604" y="66865"/>
                  </a:lnTo>
                  <a:lnTo>
                    <a:pt x="32067" y="32067"/>
                  </a:lnTo>
                  <a:lnTo>
                    <a:pt x="66865" y="8604"/>
                  </a:lnTo>
                  <a:lnTo>
                    <a:pt x="109474" y="0"/>
                  </a:lnTo>
                  <a:lnTo>
                    <a:pt x="1420621" y="0"/>
                  </a:lnTo>
                  <a:lnTo>
                    <a:pt x="1463230" y="8604"/>
                  </a:lnTo>
                  <a:lnTo>
                    <a:pt x="1498028" y="32067"/>
                  </a:lnTo>
                  <a:lnTo>
                    <a:pt x="1521491" y="66865"/>
                  </a:lnTo>
                  <a:lnTo>
                    <a:pt x="1530095" y="109474"/>
                  </a:lnTo>
                  <a:lnTo>
                    <a:pt x="1530095" y="547370"/>
                  </a:lnTo>
                  <a:lnTo>
                    <a:pt x="1521491" y="589978"/>
                  </a:lnTo>
                  <a:lnTo>
                    <a:pt x="1498028" y="624776"/>
                  </a:lnTo>
                  <a:lnTo>
                    <a:pt x="1463230" y="648239"/>
                  </a:lnTo>
                  <a:lnTo>
                    <a:pt x="1420621" y="656843"/>
                  </a:lnTo>
                  <a:lnTo>
                    <a:pt x="109474" y="656843"/>
                  </a:lnTo>
                  <a:lnTo>
                    <a:pt x="66865" y="648239"/>
                  </a:lnTo>
                  <a:lnTo>
                    <a:pt x="32067" y="624776"/>
                  </a:lnTo>
                  <a:lnTo>
                    <a:pt x="8604" y="589978"/>
                  </a:lnTo>
                  <a:lnTo>
                    <a:pt x="0" y="547370"/>
                  </a:lnTo>
                  <a:lnTo>
                    <a:pt x="0" y="109474"/>
                  </a:lnTo>
                  <a:close/>
                </a:path>
              </a:pathLst>
            </a:custGeom>
            <a:ln w="25908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2403475" y="1823973"/>
            <a:ext cx="971550" cy="4197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555"/>
              </a:lnSpc>
              <a:spcBef>
                <a:spcPts val="95"/>
              </a:spcBef>
            </a:pPr>
            <a:r>
              <a:rPr dirty="0" sz="1300" spc="-10" b="1">
                <a:solidFill>
                  <a:srgbClr val="FFFFFF"/>
                </a:solidFill>
                <a:latin typeface="Gadugi"/>
                <a:cs typeface="Gadugi"/>
              </a:rPr>
              <a:t>OECD</a:t>
            </a:r>
            <a:endParaRPr sz="1300">
              <a:latin typeface="Gadugi"/>
              <a:cs typeface="Gadugi"/>
            </a:endParaRPr>
          </a:p>
          <a:p>
            <a:pPr algn="ctr">
              <a:lnSpc>
                <a:spcPts val="1555"/>
              </a:lnSpc>
            </a:pPr>
            <a:r>
              <a:rPr dirty="0" sz="1300" spc="-5" b="1">
                <a:solidFill>
                  <a:srgbClr val="FFFFFF"/>
                </a:solidFill>
                <a:latin typeface="Gadugi"/>
                <a:cs typeface="Gadugi"/>
              </a:rPr>
              <a:t>Directorates</a:t>
            </a:r>
            <a:endParaRPr sz="1300">
              <a:latin typeface="Gadugi"/>
              <a:cs typeface="Gadug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301365" y="1418971"/>
            <a:ext cx="629285" cy="292100"/>
          </a:xfrm>
          <a:custGeom>
            <a:avLst/>
            <a:gdLst/>
            <a:ahLst/>
            <a:cxnLst/>
            <a:rect l="l" t="t" r="r" b="b"/>
            <a:pathLst>
              <a:path w="629285" h="292100">
                <a:moveTo>
                  <a:pt x="0" y="292100"/>
                </a:moveTo>
                <a:lnTo>
                  <a:pt x="42078" y="265553"/>
                </a:lnTo>
                <a:lnTo>
                  <a:pt x="84649" y="239856"/>
                </a:lnTo>
                <a:lnTo>
                  <a:pt x="127699" y="215015"/>
                </a:lnTo>
                <a:lnTo>
                  <a:pt x="171214" y="191036"/>
                </a:lnTo>
                <a:lnTo>
                  <a:pt x="215181" y="167926"/>
                </a:lnTo>
                <a:lnTo>
                  <a:pt x="259587" y="145689"/>
                </a:lnTo>
                <a:lnTo>
                  <a:pt x="304418" y="124332"/>
                </a:lnTo>
                <a:lnTo>
                  <a:pt x="349662" y="103863"/>
                </a:lnTo>
                <a:lnTo>
                  <a:pt x="395304" y="84285"/>
                </a:lnTo>
                <a:lnTo>
                  <a:pt x="441332" y="65606"/>
                </a:lnTo>
                <a:lnTo>
                  <a:pt x="487732" y="47832"/>
                </a:lnTo>
                <a:lnTo>
                  <a:pt x="534490" y="30969"/>
                </a:lnTo>
                <a:lnTo>
                  <a:pt x="581594" y="15023"/>
                </a:lnTo>
                <a:lnTo>
                  <a:pt x="629031" y="0"/>
                </a:lnTo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95" y="183261"/>
            <a:ext cx="840486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" b="1">
                <a:latin typeface="Gadugi"/>
                <a:cs typeface="Gadugi"/>
              </a:rPr>
              <a:t>Competitiveness</a:t>
            </a:r>
            <a:r>
              <a:rPr dirty="0" sz="2600" spc="10" b="1">
                <a:latin typeface="Gadugi"/>
                <a:cs typeface="Gadugi"/>
              </a:rPr>
              <a:t> Outlook:</a:t>
            </a:r>
            <a:r>
              <a:rPr dirty="0" sz="2600" spc="-35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Main</a:t>
            </a:r>
            <a:r>
              <a:rPr dirty="0" sz="2600" spc="-3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objectives</a:t>
            </a:r>
            <a:r>
              <a:rPr dirty="0" sz="2600" spc="-2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and impact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14401" y="930020"/>
            <a:ext cx="8579485" cy="5285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7874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spc="-5">
                <a:latin typeface="Gadugi"/>
                <a:cs typeface="Gadugi"/>
              </a:rPr>
              <a:t>The</a:t>
            </a:r>
            <a:r>
              <a:rPr dirty="0" sz="1700">
                <a:latin typeface="Gadugi"/>
                <a:cs typeface="Gadugi"/>
              </a:rPr>
              <a:t> </a:t>
            </a:r>
            <a:r>
              <a:rPr dirty="0" sz="1700" b="1">
                <a:latin typeface="Gadugi"/>
                <a:cs typeface="Gadugi"/>
              </a:rPr>
              <a:t>most</a:t>
            </a:r>
            <a:r>
              <a:rPr dirty="0" sz="1700" spc="5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wide-ranging</a:t>
            </a:r>
            <a:r>
              <a:rPr dirty="0" sz="1700" spc="-2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assessment</a:t>
            </a:r>
            <a:r>
              <a:rPr dirty="0" sz="1700" spc="30" b="1">
                <a:latin typeface="Gadugi"/>
                <a:cs typeface="Gadugi"/>
              </a:rPr>
              <a:t> </a:t>
            </a:r>
            <a:r>
              <a:rPr dirty="0" sz="1700" spc="-20">
                <a:latin typeface="Gadugi"/>
                <a:cs typeface="Gadugi"/>
              </a:rPr>
              <a:t>of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>
                <a:latin typeface="Gadugi"/>
                <a:cs typeface="Gadugi"/>
              </a:rPr>
              <a:t>economic</a:t>
            </a:r>
            <a:r>
              <a:rPr dirty="0" sz="1700" spc="5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policy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>
                <a:latin typeface="Gadugi"/>
                <a:cs typeface="Gadugi"/>
              </a:rPr>
              <a:t>performance</a:t>
            </a:r>
            <a:r>
              <a:rPr dirty="0" sz="1700" spc="5">
                <a:latin typeface="Gadugi"/>
                <a:cs typeface="Gadugi"/>
              </a:rPr>
              <a:t> </a:t>
            </a:r>
            <a:r>
              <a:rPr dirty="0" sz="1700" spc="-25">
                <a:latin typeface="Gadugi"/>
                <a:cs typeface="Gadugi"/>
              </a:rPr>
              <a:t>of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the</a:t>
            </a:r>
            <a:r>
              <a:rPr dirty="0" sz="1700" spc="-10">
                <a:latin typeface="Gadugi"/>
                <a:cs typeface="Gadugi"/>
              </a:rPr>
              <a:t> Western </a:t>
            </a:r>
            <a:r>
              <a:rPr dirty="0" sz="1700" spc="-450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Balkans today:</a:t>
            </a:r>
            <a:endParaRPr sz="1700">
              <a:latin typeface="Gadugi"/>
              <a:cs typeface="Gadugi"/>
            </a:endParaRPr>
          </a:p>
          <a:p>
            <a:pPr lvl="1" marL="8128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1700" spc="-5" b="1">
                <a:latin typeface="Gadugi"/>
                <a:cs typeface="Gadugi"/>
              </a:rPr>
              <a:t>17</a:t>
            </a:r>
            <a:r>
              <a:rPr dirty="0" sz="1700" spc="-1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policy</a:t>
            </a:r>
            <a:r>
              <a:rPr dirty="0" sz="170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dimensions</a:t>
            </a:r>
            <a:r>
              <a:rPr dirty="0" sz="1700" spc="10" b="1">
                <a:latin typeface="Gadugi"/>
                <a:cs typeface="Gadugi"/>
              </a:rPr>
              <a:t> </a:t>
            </a:r>
            <a:r>
              <a:rPr dirty="0" sz="1700" spc="-10">
                <a:latin typeface="Gadugi"/>
                <a:cs typeface="Gadugi"/>
              </a:rPr>
              <a:t>key to</a:t>
            </a:r>
            <a:r>
              <a:rPr dirty="0" sz="1700" spc="-15">
                <a:latin typeface="Gadugi"/>
                <a:cs typeface="Gadugi"/>
              </a:rPr>
              <a:t> </a:t>
            </a:r>
            <a:r>
              <a:rPr dirty="0" sz="1700">
                <a:latin typeface="Gadugi"/>
                <a:cs typeface="Gadugi"/>
              </a:rPr>
              <a:t>economic </a:t>
            </a:r>
            <a:r>
              <a:rPr dirty="0" sz="1700" spc="-5">
                <a:latin typeface="Gadugi"/>
                <a:cs typeface="Gadugi"/>
              </a:rPr>
              <a:t>competitiveness;</a:t>
            </a:r>
            <a:endParaRPr sz="1700">
              <a:latin typeface="Gadugi"/>
              <a:cs typeface="Gadugi"/>
            </a:endParaRPr>
          </a:p>
          <a:p>
            <a:pPr lvl="1" marL="812800" marR="83185" indent="-342900">
              <a:lnSpc>
                <a:spcPts val="2039"/>
              </a:lnSpc>
              <a:spcBef>
                <a:spcPts val="127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1700" b="1">
                <a:latin typeface="Gadugi"/>
                <a:cs typeface="Gadugi"/>
              </a:rPr>
              <a:t>6</a:t>
            </a:r>
            <a:r>
              <a:rPr dirty="0" sz="1700" spc="1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economies:</a:t>
            </a:r>
            <a:r>
              <a:rPr dirty="0" sz="1700" spc="5" b="1">
                <a:latin typeface="Gadugi"/>
                <a:cs typeface="Gadugi"/>
              </a:rPr>
              <a:t> </a:t>
            </a:r>
            <a:r>
              <a:rPr dirty="0" sz="1800" spc="-50" i="1">
                <a:latin typeface="Gadugi"/>
                <a:cs typeface="Gadugi"/>
              </a:rPr>
              <a:t>Albania,</a:t>
            </a:r>
            <a:r>
              <a:rPr dirty="0" sz="1800" spc="-20" i="1">
                <a:latin typeface="Gadugi"/>
                <a:cs typeface="Gadugi"/>
              </a:rPr>
              <a:t> </a:t>
            </a:r>
            <a:r>
              <a:rPr dirty="0" sz="1800" spc="-55" i="1">
                <a:latin typeface="Gadugi"/>
                <a:cs typeface="Gadugi"/>
              </a:rPr>
              <a:t>Bosnia</a:t>
            </a:r>
            <a:r>
              <a:rPr dirty="0" sz="1800" spc="-10" i="1">
                <a:latin typeface="Gadugi"/>
                <a:cs typeface="Gadugi"/>
              </a:rPr>
              <a:t> </a:t>
            </a:r>
            <a:r>
              <a:rPr dirty="0" sz="1800" spc="-60" i="1">
                <a:latin typeface="Gadugi"/>
                <a:cs typeface="Gadugi"/>
              </a:rPr>
              <a:t>and</a:t>
            </a:r>
            <a:r>
              <a:rPr dirty="0" sz="1800" spc="-25" i="1">
                <a:latin typeface="Gadugi"/>
                <a:cs typeface="Gadugi"/>
              </a:rPr>
              <a:t> </a:t>
            </a:r>
            <a:r>
              <a:rPr dirty="0" sz="1800" spc="-50" i="1">
                <a:latin typeface="Gadugi"/>
                <a:cs typeface="Gadugi"/>
              </a:rPr>
              <a:t>Herzegovina,</a:t>
            </a:r>
            <a:r>
              <a:rPr dirty="0" sz="1800" spc="-40" i="1">
                <a:latin typeface="Gadugi"/>
                <a:cs typeface="Gadugi"/>
              </a:rPr>
              <a:t> </a:t>
            </a:r>
            <a:r>
              <a:rPr dirty="0" sz="1800" spc="-50" i="1">
                <a:latin typeface="Gadugi"/>
                <a:cs typeface="Gadugi"/>
              </a:rPr>
              <a:t>the</a:t>
            </a:r>
            <a:r>
              <a:rPr dirty="0" sz="1800" spc="-30" i="1">
                <a:latin typeface="Gadugi"/>
                <a:cs typeface="Gadugi"/>
              </a:rPr>
              <a:t> </a:t>
            </a:r>
            <a:r>
              <a:rPr dirty="0" sz="1800" spc="-55" i="1">
                <a:latin typeface="Gadugi"/>
                <a:cs typeface="Gadugi"/>
              </a:rPr>
              <a:t>Former</a:t>
            </a:r>
            <a:r>
              <a:rPr dirty="0" sz="1800" spc="-25" i="1">
                <a:latin typeface="Gadugi"/>
                <a:cs typeface="Gadugi"/>
              </a:rPr>
              <a:t> </a:t>
            </a:r>
            <a:r>
              <a:rPr dirty="0" sz="1800" spc="-70" i="1">
                <a:latin typeface="Gadugi"/>
                <a:cs typeface="Gadugi"/>
              </a:rPr>
              <a:t>Yugoslav</a:t>
            </a:r>
            <a:r>
              <a:rPr dirty="0" sz="1800" spc="-20" i="1">
                <a:latin typeface="Gadugi"/>
                <a:cs typeface="Gadugi"/>
              </a:rPr>
              <a:t> </a:t>
            </a:r>
            <a:r>
              <a:rPr dirty="0" sz="1800" spc="-60" i="1">
                <a:latin typeface="Gadugi"/>
                <a:cs typeface="Gadugi"/>
              </a:rPr>
              <a:t>Republic</a:t>
            </a:r>
            <a:r>
              <a:rPr dirty="0" sz="1800" spc="-15" i="1">
                <a:latin typeface="Gadugi"/>
                <a:cs typeface="Gadugi"/>
              </a:rPr>
              <a:t> </a:t>
            </a:r>
            <a:r>
              <a:rPr dirty="0" sz="1800" spc="-65" i="1">
                <a:latin typeface="Gadugi"/>
                <a:cs typeface="Gadugi"/>
              </a:rPr>
              <a:t>of </a:t>
            </a:r>
            <a:r>
              <a:rPr dirty="0" sz="1800" spc="-480" i="1">
                <a:latin typeface="Gadugi"/>
                <a:cs typeface="Gadugi"/>
              </a:rPr>
              <a:t> </a:t>
            </a:r>
            <a:r>
              <a:rPr dirty="0" sz="1800" spc="-50" i="1">
                <a:latin typeface="Gadugi"/>
                <a:cs typeface="Gadugi"/>
              </a:rPr>
              <a:t>Macedonia,</a:t>
            </a:r>
            <a:r>
              <a:rPr dirty="0" sz="1800" spc="-70" i="1">
                <a:latin typeface="Gadugi"/>
                <a:cs typeface="Gadugi"/>
              </a:rPr>
              <a:t> </a:t>
            </a:r>
            <a:r>
              <a:rPr dirty="0" sz="1800" spc="-55" i="1">
                <a:latin typeface="Gadugi"/>
                <a:cs typeface="Gadugi"/>
              </a:rPr>
              <a:t>Kosovo*,</a:t>
            </a:r>
            <a:r>
              <a:rPr dirty="0" sz="1800" spc="-20" i="1">
                <a:latin typeface="Gadugi"/>
                <a:cs typeface="Gadugi"/>
              </a:rPr>
              <a:t> </a:t>
            </a:r>
            <a:r>
              <a:rPr dirty="0" sz="1800" spc="-60" i="1">
                <a:latin typeface="Gadugi"/>
                <a:cs typeface="Gadugi"/>
              </a:rPr>
              <a:t>Montenegro,</a:t>
            </a:r>
            <a:r>
              <a:rPr dirty="0" sz="1800" spc="-50" i="1">
                <a:latin typeface="Gadugi"/>
                <a:cs typeface="Gadugi"/>
              </a:rPr>
              <a:t> </a:t>
            </a:r>
            <a:r>
              <a:rPr dirty="0" sz="1800" spc="-60" i="1">
                <a:latin typeface="Gadugi"/>
                <a:cs typeface="Gadugi"/>
              </a:rPr>
              <a:t>and</a:t>
            </a:r>
            <a:r>
              <a:rPr dirty="0" sz="1800" spc="-35" i="1">
                <a:latin typeface="Gadugi"/>
                <a:cs typeface="Gadugi"/>
              </a:rPr>
              <a:t> </a:t>
            </a:r>
            <a:r>
              <a:rPr dirty="0" sz="1800" spc="-45" i="1">
                <a:latin typeface="Gadugi"/>
                <a:cs typeface="Gadugi"/>
              </a:rPr>
              <a:t>Serbia</a:t>
            </a:r>
            <a:r>
              <a:rPr dirty="0" sz="1700" spc="-45">
                <a:latin typeface="Gadugi"/>
                <a:cs typeface="Gadugi"/>
              </a:rPr>
              <a:t>;</a:t>
            </a:r>
            <a:endParaRPr sz="1700">
              <a:latin typeface="Gadugi"/>
              <a:cs typeface="Gadugi"/>
            </a:endParaRPr>
          </a:p>
          <a:p>
            <a:pPr algn="just" marL="355600" marR="419100" indent="-342900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700" b="1">
                <a:latin typeface="Gadugi"/>
                <a:cs typeface="Gadugi"/>
              </a:rPr>
              <a:t>Change </a:t>
            </a:r>
            <a:r>
              <a:rPr dirty="0" sz="1700" spc="-5" b="1">
                <a:latin typeface="Gadugi"/>
                <a:cs typeface="Gadugi"/>
              </a:rPr>
              <a:t>management tool </a:t>
            </a:r>
            <a:r>
              <a:rPr dirty="0" sz="1700" spc="-5">
                <a:latin typeface="Gadugi"/>
                <a:cs typeface="Gadugi"/>
              </a:rPr>
              <a:t>for policy </a:t>
            </a:r>
            <a:r>
              <a:rPr dirty="0" sz="1700" spc="-10">
                <a:latin typeface="Gadugi"/>
                <a:cs typeface="Gadugi"/>
              </a:rPr>
              <a:t>makers </a:t>
            </a:r>
            <a:r>
              <a:rPr dirty="0" sz="1700">
                <a:latin typeface="Gadugi"/>
                <a:cs typeface="Gadugi"/>
              </a:rPr>
              <a:t>at </a:t>
            </a:r>
            <a:r>
              <a:rPr dirty="0" sz="1700" spc="-10">
                <a:latin typeface="Gadugi"/>
                <a:cs typeface="Gadugi"/>
              </a:rPr>
              <a:t>various </a:t>
            </a:r>
            <a:r>
              <a:rPr dirty="0" sz="1700" spc="-5">
                <a:latin typeface="Gadugi"/>
                <a:cs typeface="Gadugi"/>
              </a:rPr>
              <a:t>levels </a:t>
            </a:r>
            <a:r>
              <a:rPr dirty="0" sz="1700" spc="-20">
                <a:latin typeface="Gadugi"/>
                <a:cs typeface="Gadugi"/>
              </a:rPr>
              <a:t>of </a:t>
            </a:r>
            <a:r>
              <a:rPr dirty="0" sz="1700" spc="-5">
                <a:latin typeface="Gadugi"/>
                <a:cs typeface="Gadugi"/>
              </a:rPr>
              <a:t>government and </a:t>
            </a:r>
            <a:r>
              <a:rPr dirty="0" sz="1700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across most government ministries </a:t>
            </a:r>
            <a:r>
              <a:rPr dirty="0" sz="1700">
                <a:latin typeface="Gadugi"/>
                <a:cs typeface="Gadugi"/>
              </a:rPr>
              <a:t>and agencies </a:t>
            </a:r>
            <a:r>
              <a:rPr dirty="0" sz="1700" spc="-5">
                <a:latin typeface="Gadugi"/>
                <a:cs typeface="Gadugi"/>
              </a:rPr>
              <a:t>for </a:t>
            </a:r>
            <a:r>
              <a:rPr dirty="0" sz="1700" spc="-5" b="1">
                <a:latin typeface="Gadugi"/>
                <a:cs typeface="Gadugi"/>
              </a:rPr>
              <a:t>competitiveness-enhancing </a:t>
            </a:r>
            <a:r>
              <a:rPr dirty="0" sz="1700" spc="-455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policy making</a:t>
            </a:r>
            <a:r>
              <a:rPr dirty="0" sz="1700" spc="-5">
                <a:latin typeface="Gadugi"/>
                <a:cs typeface="Gadugi"/>
              </a:rPr>
              <a:t>;</a:t>
            </a:r>
            <a:endParaRPr sz="17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spc="-15" b="1">
                <a:latin typeface="Gadugi"/>
                <a:cs typeface="Gadugi"/>
              </a:rPr>
              <a:t>Road</a:t>
            </a:r>
            <a:r>
              <a:rPr dirty="0" sz="1700" spc="-2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map </a:t>
            </a:r>
            <a:r>
              <a:rPr dirty="0" sz="1700" spc="-5">
                <a:latin typeface="Gadugi"/>
                <a:cs typeface="Gadugi"/>
              </a:rPr>
              <a:t>for regional</a:t>
            </a:r>
            <a:r>
              <a:rPr dirty="0" sz="1700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economic</a:t>
            </a:r>
            <a:r>
              <a:rPr dirty="0" sz="1700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policy</a:t>
            </a:r>
            <a:r>
              <a:rPr dirty="0" sz="1700" spc="25">
                <a:latin typeface="Gadugi"/>
                <a:cs typeface="Gadugi"/>
              </a:rPr>
              <a:t> </a:t>
            </a:r>
            <a:r>
              <a:rPr dirty="0" sz="1700" spc="-10">
                <a:latin typeface="Gadugi"/>
                <a:cs typeface="Gadugi"/>
              </a:rPr>
              <a:t>reform;</a:t>
            </a:r>
            <a:endParaRPr sz="17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spc="-10">
                <a:latin typeface="Gadugi"/>
                <a:cs typeface="Gadugi"/>
              </a:rPr>
              <a:t>Reference </a:t>
            </a:r>
            <a:r>
              <a:rPr dirty="0" sz="1700" spc="-5">
                <a:latin typeface="Gadugi"/>
                <a:cs typeface="Gadugi"/>
              </a:rPr>
              <a:t>for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the</a:t>
            </a:r>
            <a:r>
              <a:rPr dirty="0" sz="1700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European</a:t>
            </a:r>
            <a:r>
              <a:rPr dirty="0" sz="1700" spc="5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Commission</a:t>
            </a:r>
            <a:r>
              <a:rPr dirty="0" sz="1700" spc="5">
                <a:latin typeface="Gadugi"/>
                <a:cs typeface="Gadugi"/>
              </a:rPr>
              <a:t> </a:t>
            </a:r>
            <a:r>
              <a:rPr dirty="0" sz="1700" spc="-10">
                <a:latin typeface="Gadugi"/>
                <a:cs typeface="Gadugi"/>
              </a:rPr>
              <a:t>to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build</a:t>
            </a:r>
            <a:r>
              <a:rPr dirty="0" sz="170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the</a:t>
            </a:r>
            <a:r>
              <a:rPr dirty="0" sz="1700" spc="25" b="1">
                <a:latin typeface="Gadugi"/>
                <a:cs typeface="Gadugi"/>
              </a:rPr>
              <a:t> </a:t>
            </a:r>
            <a:r>
              <a:rPr dirty="0" sz="1700" b="1">
                <a:latin typeface="Gadugi"/>
                <a:cs typeface="Gadugi"/>
              </a:rPr>
              <a:t>EU</a:t>
            </a:r>
            <a:r>
              <a:rPr dirty="0" sz="1700" spc="-25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enlargement</a:t>
            </a:r>
            <a:r>
              <a:rPr dirty="0" sz="170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process</a:t>
            </a:r>
            <a:r>
              <a:rPr dirty="0" sz="1700" spc="-5">
                <a:latin typeface="Gadugi"/>
                <a:cs typeface="Gadugi"/>
              </a:rPr>
              <a:t>;</a:t>
            </a:r>
            <a:endParaRPr sz="17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spc="-5">
                <a:latin typeface="Gadugi"/>
                <a:cs typeface="Gadugi"/>
              </a:rPr>
              <a:t>Catalyst</a:t>
            </a:r>
            <a:r>
              <a:rPr dirty="0" sz="1700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for</a:t>
            </a:r>
            <a:r>
              <a:rPr dirty="0" sz="1700" spc="20">
                <a:latin typeface="Gadugi"/>
                <a:cs typeface="Gadugi"/>
              </a:rPr>
              <a:t> </a:t>
            </a:r>
            <a:r>
              <a:rPr dirty="0" sz="1700" spc="-10" b="1">
                <a:latin typeface="Gadugi"/>
                <a:cs typeface="Gadugi"/>
              </a:rPr>
              <a:t>inter-ministerial</a:t>
            </a:r>
            <a:r>
              <a:rPr dirty="0" sz="1700" spc="45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co-operation </a:t>
            </a:r>
            <a:r>
              <a:rPr dirty="0" sz="1700">
                <a:latin typeface="Gadugi"/>
                <a:cs typeface="Gadugi"/>
              </a:rPr>
              <a:t>and</a:t>
            </a:r>
            <a:r>
              <a:rPr dirty="0" sz="1700" spc="25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intra-regional</a:t>
            </a:r>
            <a:r>
              <a:rPr dirty="0" sz="1700" spc="5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integration</a:t>
            </a:r>
            <a:r>
              <a:rPr dirty="0" sz="1700" spc="-5">
                <a:latin typeface="Gadugi"/>
                <a:cs typeface="Gadugi"/>
              </a:rPr>
              <a:t>;</a:t>
            </a:r>
            <a:endParaRPr sz="17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b="1">
                <a:latin typeface="Gadugi"/>
                <a:cs typeface="Gadugi"/>
              </a:rPr>
              <a:t>Guide </a:t>
            </a:r>
            <a:r>
              <a:rPr dirty="0" sz="1700" spc="-5" b="1">
                <a:latin typeface="Gadugi"/>
                <a:cs typeface="Gadugi"/>
              </a:rPr>
              <a:t>for</a:t>
            </a:r>
            <a:r>
              <a:rPr dirty="0" sz="1700" spc="1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investors</a:t>
            </a:r>
            <a:r>
              <a:rPr dirty="0" sz="1700" spc="-10" b="1">
                <a:latin typeface="Gadugi"/>
                <a:cs typeface="Gadugi"/>
              </a:rPr>
              <a:t> </a:t>
            </a:r>
            <a:r>
              <a:rPr dirty="0" sz="1700" spc="-10">
                <a:latin typeface="Gadugi"/>
                <a:cs typeface="Gadugi"/>
              </a:rPr>
              <a:t>to</a:t>
            </a:r>
            <a:r>
              <a:rPr dirty="0" sz="1700">
                <a:latin typeface="Gadugi"/>
                <a:cs typeface="Gadugi"/>
              </a:rPr>
              <a:t> </a:t>
            </a:r>
            <a:r>
              <a:rPr dirty="0" sz="1700" spc="-15">
                <a:latin typeface="Gadugi"/>
                <a:cs typeface="Gadugi"/>
              </a:rPr>
              <a:t>make</a:t>
            </a:r>
            <a:r>
              <a:rPr dirty="0" sz="1700" spc="-10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informed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investment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decisions;</a:t>
            </a:r>
            <a:endParaRPr sz="1700">
              <a:latin typeface="Gadugi"/>
              <a:cs typeface="Gadugi"/>
            </a:endParaRPr>
          </a:p>
          <a:p>
            <a:pPr algn="just" marL="355600" marR="281305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700" spc="-25" b="1">
                <a:latin typeface="Gadugi"/>
                <a:cs typeface="Gadugi"/>
              </a:rPr>
              <a:t>Toolkit </a:t>
            </a:r>
            <a:r>
              <a:rPr dirty="0" sz="1700" spc="-5" b="1">
                <a:latin typeface="Gadugi"/>
                <a:cs typeface="Gadugi"/>
              </a:rPr>
              <a:t>for </a:t>
            </a:r>
            <a:r>
              <a:rPr dirty="0" sz="1700" b="1">
                <a:latin typeface="Gadugi"/>
                <a:cs typeface="Gadugi"/>
              </a:rPr>
              <a:t>donors </a:t>
            </a:r>
            <a:r>
              <a:rPr dirty="0" sz="1700" spc="-5" b="1">
                <a:latin typeface="Gadugi"/>
                <a:cs typeface="Gadugi"/>
              </a:rPr>
              <a:t>and international development agencies </a:t>
            </a:r>
            <a:r>
              <a:rPr dirty="0" sz="1700" spc="-10">
                <a:latin typeface="Gadugi"/>
                <a:cs typeface="Gadugi"/>
              </a:rPr>
              <a:t>to </a:t>
            </a:r>
            <a:r>
              <a:rPr dirty="0" sz="1700" spc="-5">
                <a:latin typeface="Gadugi"/>
                <a:cs typeface="Gadugi"/>
              </a:rPr>
              <a:t>prioritise funding </a:t>
            </a:r>
            <a:r>
              <a:rPr dirty="0" sz="1700" spc="-455">
                <a:latin typeface="Gadugi"/>
                <a:cs typeface="Gadugi"/>
              </a:rPr>
              <a:t> </a:t>
            </a:r>
            <a:r>
              <a:rPr dirty="0" sz="1700">
                <a:latin typeface="Gadugi"/>
                <a:cs typeface="Gadugi"/>
              </a:rPr>
              <a:t>choices;</a:t>
            </a:r>
            <a:endParaRPr sz="17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b="1">
                <a:latin typeface="Gadugi"/>
                <a:cs typeface="Gadugi"/>
              </a:rPr>
              <a:t>A</a:t>
            </a:r>
            <a:r>
              <a:rPr dirty="0" sz="1700" spc="2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complete</a:t>
            </a:r>
            <a:r>
              <a:rPr dirty="0" sz="1700" spc="1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body</a:t>
            </a:r>
            <a:r>
              <a:rPr dirty="0" sz="1700" spc="10" b="1">
                <a:latin typeface="Gadugi"/>
                <a:cs typeface="Gadugi"/>
              </a:rPr>
              <a:t> </a:t>
            </a:r>
            <a:r>
              <a:rPr dirty="0" sz="1700" spc="-15" b="1">
                <a:latin typeface="Gadugi"/>
                <a:cs typeface="Gadugi"/>
              </a:rPr>
              <a:t>of</a:t>
            </a:r>
            <a:r>
              <a:rPr dirty="0" sz="1700" spc="5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knowledge</a:t>
            </a:r>
            <a:r>
              <a:rPr dirty="0" sz="1700" spc="-10" b="1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contributing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 spc="-10">
                <a:latin typeface="Gadugi"/>
                <a:cs typeface="Gadugi"/>
              </a:rPr>
              <a:t>to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>
                <a:latin typeface="Gadugi"/>
                <a:cs typeface="Gadugi"/>
              </a:rPr>
              <a:t>the </a:t>
            </a:r>
            <a:r>
              <a:rPr dirty="0" sz="1700" spc="-10">
                <a:latin typeface="Gadugi"/>
                <a:cs typeface="Gadugi"/>
              </a:rPr>
              <a:t>research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>
                <a:latin typeface="Gadugi"/>
                <a:cs typeface="Gadugi"/>
              </a:rPr>
              <a:t>community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>
                <a:latin typeface="Gadugi"/>
                <a:cs typeface="Gadugi"/>
              </a:rPr>
              <a:t>and </a:t>
            </a:r>
            <a:r>
              <a:rPr dirty="0" sz="1700" spc="-10">
                <a:latin typeface="Gadugi"/>
                <a:cs typeface="Gadugi"/>
              </a:rPr>
              <a:t>debate.</a:t>
            </a:r>
            <a:endParaRPr sz="17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0436"/>
            <a:ext cx="2727960" cy="440055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9"/>
              </a:spcBef>
            </a:pPr>
            <a:r>
              <a:rPr dirty="0" sz="2600" spc="-5" b="1">
                <a:solidFill>
                  <a:srgbClr val="FFFFFF"/>
                </a:solidFill>
                <a:latin typeface="Gadugi"/>
                <a:cs typeface="Gadugi"/>
              </a:rPr>
              <a:t>Agenda</a:t>
            </a:r>
            <a:r>
              <a:rPr dirty="0" sz="2600" spc="-1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2600" b="1">
                <a:solidFill>
                  <a:srgbClr val="FFFFFF"/>
                </a:solidFill>
                <a:latin typeface="Gadugi"/>
                <a:cs typeface="Gadugi"/>
              </a:rPr>
              <a:t>for</a:t>
            </a:r>
            <a:r>
              <a:rPr dirty="0" sz="2600" spc="-2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Gadugi"/>
                <a:cs typeface="Gadugi"/>
              </a:rPr>
              <a:t>today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1338834"/>
            <a:ext cx="8750300" cy="459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5">
                <a:latin typeface="Gadugi"/>
                <a:cs typeface="Gadugi"/>
              </a:rPr>
              <a:t>Present</a:t>
            </a:r>
            <a:r>
              <a:rPr dirty="0" sz="2400" spc="-10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the</a:t>
            </a:r>
            <a:r>
              <a:rPr dirty="0" sz="2400" spc="-5"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general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missions</a:t>
            </a:r>
            <a:r>
              <a:rPr dirty="0" u="sng" sz="2400" spc="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3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of</a:t>
            </a:r>
            <a:r>
              <a:rPr dirty="0" u="sng" sz="2400" spc="1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the</a:t>
            </a:r>
            <a:r>
              <a:rPr dirty="0" u="sng" sz="2400" spc="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3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OECD</a:t>
            </a:r>
            <a:r>
              <a:rPr dirty="0" sz="2400" spc="-30">
                <a:latin typeface="Gadugi"/>
                <a:cs typeface="Gadugi"/>
              </a:rPr>
              <a:t>,</a:t>
            </a:r>
            <a:r>
              <a:rPr dirty="0" sz="2400" spc="20"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its governance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and </a:t>
            </a:r>
            <a:r>
              <a:rPr dirty="0" sz="2400" spc="-640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the</a:t>
            </a:r>
            <a:r>
              <a:rPr dirty="0" sz="2400" spc="10">
                <a:latin typeface="Gadugi"/>
                <a:cs typeface="Gadugi"/>
              </a:rPr>
              <a:t> </a:t>
            </a:r>
            <a:r>
              <a:rPr dirty="0" sz="2400" spc="-15">
                <a:latin typeface="Gadugi"/>
                <a:cs typeface="Gadugi"/>
              </a:rPr>
              <a:t>role</a:t>
            </a:r>
            <a:r>
              <a:rPr dirty="0" sz="2400" spc="20">
                <a:latin typeface="Gadugi"/>
                <a:cs typeface="Gadugi"/>
              </a:rPr>
              <a:t> </a:t>
            </a:r>
            <a:r>
              <a:rPr dirty="0" sz="2400" spc="-30">
                <a:latin typeface="Gadugi"/>
                <a:cs typeface="Gadugi"/>
              </a:rPr>
              <a:t>of</a:t>
            </a:r>
            <a:r>
              <a:rPr dirty="0" sz="2400" spc="30">
                <a:latin typeface="Gadugi"/>
                <a:cs typeface="Gadugi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public-private</a:t>
            </a:r>
            <a:r>
              <a:rPr dirty="0" u="sng" sz="2400" spc="4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dialogue</a:t>
            </a:r>
            <a:r>
              <a:rPr dirty="0" u="sng" sz="2400" spc="3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and</a:t>
            </a:r>
            <a:r>
              <a:rPr dirty="0" u="sng" sz="2400" spc="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public</a:t>
            </a:r>
            <a:r>
              <a:rPr dirty="0" u="sng" sz="2400" spc="4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consultation </a:t>
            </a:r>
            <a:r>
              <a:rPr dirty="0" sz="2400"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processes</a:t>
            </a:r>
            <a:r>
              <a:rPr dirty="0" u="sng" sz="2400" spc="-2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within</a:t>
            </a:r>
            <a:r>
              <a:rPr dirty="0" u="sng" sz="2400" spc="2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the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Organisation</a:t>
            </a:r>
            <a:endParaRPr sz="2400">
              <a:latin typeface="Gadugi"/>
              <a:cs typeface="Gadugi"/>
            </a:endParaRPr>
          </a:p>
          <a:p>
            <a:pPr marL="469900" marR="570230" indent="-45720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5">
                <a:latin typeface="Gadugi"/>
                <a:cs typeface="Gadugi"/>
              </a:rPr>
              <a:t>Present</a:t>
            </a:r>
            <a:r>
              <a:rPr dirty="0" sz="2400" spc="-1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the</a:t>
            </a:r>
            <a:r>
              <a:rPr dirty="0" sz="2400" spc="-10"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mission</a:t>
            </a:r>
            <a:r>
              <a:rPr dirty="0" u="sng" sz="2400" spc="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and</a:t>
            </a:r>
            <a:r>
              <a:rPr dirty="0" u="sng" sz="2400" spc="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activities</a:t>
            </a:r>
            <a:r>
              <a:rPr dirty="0" u="sng" sz="2400" spc="2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3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of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the OECD</a:t>
            </a:r>
            <a:r>
              <a:rPr dirty="0" u="sng" sz="2400" spc="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South</a:t>
            </a:r>
            <a:r>
              <a:rPr dirty="0" u="sng" sz="2400" spc="1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East </a:t>
            </a:r>
            <a:r>
              <a:rPr dirty="0" sz="2400" spc="-640">
                <a:latin typeface="Gadugi"/>
                <a:cs typeface="Gadugi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Europe</a:t>
            </a:r>
            <a:r>
              <a:rPr dirty="0" u="sng" sz="2400" spc="2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regional</a:t>
            </a:r>
            <a:r>
              <a:rPr dirty="0" u="sng" sz="2400" spc="2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programme</a:t>
            </a:r>
            <a:r>
              <a:rPr dirty="0" sz="2400" spc="-5">
                <a:latin typeface="Gadugi"/>
                <a:cs typeface="Gadugi"/>
              </a:rPr>
              <a:t>,</a:t>
            </a:r>
            <a:r>
              <a:rPr dirty="0" sz="2400" spc="10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highlighting</a:t>
            </a:r>
            <a:r>
              <a:rPr dirty="0" sz="2400" spc="65"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consultations </a:t>
            </a:r>
            <a:r>
              <a:rPr dirty="0" sz="2400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carried</a:t>
            </a:r>
            <a:r>
              <a:rPr dirty="0" sz="2400" spc="-10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out</a:t>
            </a:r>
            <a:r>
              <a:rPr dirty="0" sz="2400" spc="2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as </a:t>
            </a:r>
            <a:r>
              <a:rPr dirty="0" sz="2400" spc="5">
                <a:latin typeface="Gadugi"/>
                <a:cs typeface="Gadugi"/>
              </a:rPr>
              <a:t>part</a:t>
            </a:r>
            <a:r>
              <a:rPr dirty="0" sz="2400">
                <a:latin typeface="Gadugi"/>
                <a:cs typeface="Gadugi"/>
              </a:rPr>
              <a:t> </a:t>
            </a:r>
            <a:r>
              <a:rPr dirty="0" sz="2400" spc="-25">
                <a:latin typeface="Gadugi"/>
                <a:cs typeface="Gadugi"/>
              </a:rPr>
              <a:t>of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our</a:t>
            </a:r>
            <a:r>
              <a:rPr dirty="0" sz="2400" spc="5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work</a:t>
            </a:r>
            <a:endParaRPr sz="2400">
              <a:latin typeface="Gadugi"/>
              <a:cs typeface="Gadugi"/>
            </a:endParaRPr>
          </a:p>
          <a:p>
            <a:pPr marL="469900" indent="-45720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20">
                <a:latin typeface="Gadugi"/>
                <a:cs typeface="Gadugi"/>
              </a:rPr>
              <a:t>Point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sz="2400" spc="-15">
                <a:latin typeface="Gadugi"/>
                <a:cs typeface="Gadugi"/>
              </a:rPr>
              <a:t>to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a</a:t>
            </a:r>
            <a:r>
              <a:rPr dirty="0" u="sng" sz="2400" spc="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few</a:t>
            </a:r>
            <a:r>
              <a:rPr dirty="0" u="sng" sz="2400" spc="-2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useful</a:t>
            </a:r>
            <a:r>
              <a:rPr dirty="0" u="sng" sz="2400" spc="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OECD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references</a:t>
            </a:r>
            <a:r>
              <a:rPr dirty="0" u="sng" sz="2400" spc="-3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on</a:t>
            </a:r>
            <a:r>
              <a:rPr dirty="0" u="sng" sz="2400" spc="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PPD</a:t>
            </a:r>
            <a:r>
              <a:rPr dirty="0" u="sng" sz="2400" spc="1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and</a:t>
            </a:r>
            <a:r>
              <a:rPr dirty="0" u="sng" sz="2400" spc="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PPC</a:t>
            </a:r>
            <a:endParaRPr sz="2400">
              <a:latin typeface="Gadugi"/>
              <a:cs typeface="Gadugi"/>
            </a:endParaRPr>
          </a:p>
          <a:p>
            <a:pPr marL="469900" marR="471805" indent="-45720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10">
                <a:latin typeface="Gadugi"/>
                <a:cs typeface="Gadugi"/>
              </a:rPr>
              <a:t>Listen</a:t>
            </a:r>
            <a:r>
              <a:rPr dirty="0" sz="2400" spc="5">
                <a:latin typeface="Gadugi"/>
                <a:cs typeface="Gadugi"/>
              </a:rPr>
              <a:t> </a:t>
            </a:r>
            <a:r>
              <a:rPr dirty="0" sz="2400" spc="-15">
                <a:latin typeface="Gadugi"/>
                <a:cs typeface="Gadugi"/>
              </a:rPr>
              <a:t>to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your</a:t>
            </a:r>
            <a:r>
              <a:rPr dirty="0" u="sng" sz="2400" spc="2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vision</a:t>
            </a:r>
            <a:r>
              <a:rPr dirty="0" u="sng" sz="2400" spc="3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3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of</a:t>
            </a:r>
            <a:r>
              <a:rPr dirty="0" u="sng" sz="2400" spc="1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the</a:t>
            </a:r>
            <a:r>
              <a:rPr dirty="0" u="sng" sz="2400" spc="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main</a:t>
            </a:r>
            <a:r>
              <a:rPr dirty="0" u="sng" sz="2400" spc="2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challenges</a:t>
            </a:r>
            <a:r>
              <a:rPr dirty="0" u="sng" sz="2400" spc="2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you</a:t>
            </a:r>
            <a:r>
              <a:rPr dirty="0" u="sng" sz="2400" spc="2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are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facing </a:t>
            </a:r>
            <a:r>
              <a:rPr dirty="0" sz="2400" spc="-640">
                <a:latin typeface="Gadugi"/>
                <a:cs typeface="Gadugi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regarding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PPD</a:t>
            </a:r>
            <a:r>
              <a:rPr dirty="0" u="sng" sz="2400" spc="2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and</a:t>
            </a:r>
            <a:r>
              <a:rPr dirty="0" u="sng" sz="2400" spc="1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PPC</a:t>
            </a:r>
            <a:r>
              <a:rPr dirty="0" u="sng" sz="2400" spc="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in</a:t>
            </a:r>
            <a:r>
              <a:rPr dirty="0" u="sng" sz="2400" spc="1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Serbia</a:t>
            </a:r>
            <a:r>
              <a:rPr dirty="0" sz="2400" spc="20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and</a:t>
            </a:r>
            <a:r>
              <a:rPr dirty="0" sz="2400" spc="5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discuss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potential </a:t>
            </a:r>
            <a:r>
              <a:rPr dirty="0" sz="2400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solutions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6902" y="6464604"/>
            <a:ext cx="1219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888888"/>
                </a:solidFill>
                <a:latin typeface="Gadugi"/>
                <a:cs typeface="Gadugi"/>
              </a:rPr>
              <a:t>2</a:t>
            </a:r>
            <a:endParaRPr sz="1400">
              <a:latin typeface="Gadugi"/>
              <a:cs typeface="Gadug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806450"/>
          </a:xfrm>
          <a:custGeom>
            <a:avLst/>
            <a:gdLst/>
            <a:ahLst/>
            <a:cxnLst/>
            <a:rect l="l" t="t" r="r" b="b"/>
            <a:pathLst>
              <a:path w="9144000" h="806450">
                <a:moveTo>
                  <a:pt x="9144000" y="0"/>
                </a:moveTo>
                <a:lnTo>
                  <a:pt x="0" y="0"/>
                </a:lnTo>
                <a:lnTo>
                  <a:pt x="0" y="806196"/>
                </a:lnTo>
                <a:lnTo>
                  <a:pt x="9144000" y="80619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0095" y="183261"/>
            <a:ext cx="275336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" b="1">
                <a:latin typeface="Gadugi"/>
                <a:cs typeface="Gadugi"/>
              </a:rPr>
              <a:t>Agenda</a:t>
            </a:r>
            <a:r>
              <a:rPr dirty="0" sz="2600" spc="-35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for</a:t>
            </a:r>
            <a:r>
              <a:rPr dirty="0" sz="2600" spc="-45" b="1">
                <a:latin typeface="Gadugi"/>
                <a:cs typeface="Gadugi"/>
              </a:rPr>
              <a:t> </a:t>
            </a:r>
            <a:r>
              <a:rPr dirty="0" sz="2600" spc="-10" b="1">
                <a:latin typeface="Gadugi"/>
                <a:cs typeface="Gadugi"/>
              </a:rPr>
              <a:t>today</a:t>
            </a:r>
            <a:endParaRPr sz="26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95" y="155524"/>
            <a:ext cx="5684520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latin typeface="Gadugi"/>
                <a:cs typeface="Gadugi"/>
              </a:rPr>
              <a:t>A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spc="-10" b="1">
                <a:latin typeface="Gadugi"/>
                <a:cs typeface="Gadugi"/>
              </a:rPr>
              <a:t>broad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scope: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17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policy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dimensions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15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933322"/>
          <a:ext cx="8771890" cy="544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2188210"/>
                <a:gridCol w="2188210"/>
                <a:gridCol w="2188209"/>
              </a:tblGrid>
              <a:tr h="1005205">
                <a:tc>
                  <a:txBody>
                    <a:bodyPr/>
                    <a:lstStyle/>
                    <a:p>
                      <a:pPr algn="ctr" marL="196850" marR="1879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b="1">
                          <a:latin typeface="Gadugi"/>
                          <a:cs typeface="Gadugi"/>
                        </a:rPr>
                        <a:t>Sustainabi</a:t>
                      </a:r>
                      <a:r>
                        <a:rPr dirty="0" sz="2000" spc="-10" b="1">
                          <a:latin typeface="Gadugi"/>
                          <a:cs typeface="Gadugi"/>
                        </a:rPr>
                        <a:t>l</a:t>
                      </a:r>
                      <a:r>
                        <a:rPr dirty="0" sz="2000" spc="-5" b="1">
                          <a:latin typeface="Gadugi"/>
                          <a:cs typeface="Gadugi"/>
                        </a:rPr>
                        <a:t>it</a:t>
                      </a:r>
                      <a:r>
                        <a:rPr dirty="0" sz="2000" b="1">
                          <a:latin typeface="Gadugi"/>
                          <a:cs typeface="Gadugi"/>
                        </a:rPr>
                        <a:t>y</a:t>
                      </a:r>
                      <a:r>
                        <a:rPr dirty="0" sz="2000" spc="-55" b="1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b="1">
                          <a:latin typeface="Gadugi"/>
                          <a:cs typeface="Gadugi"/>
                        </a:rPr>
                        <a:t>/  </a:t>
                      </a:r>
                      <a:r>
                        <a:rPr dirty="0" sz="2000" spc="-5" b="1">
                          <a:latin typeface="Gadugi"/>
                          <a:cs typeface="Gadugi"/>
                        </a:rPr>
                        <a:t>Economic </a:t>
                      </a:r>
                      <a:r>
                        <a:rPr dirty="0" sz="2000" b="1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10" b="1">
                          <a:latin typeface="Gadugi"/>
                          <a:cs typeface="Gadugi"/>
                        </a:rPr>
                        <a:t>Structure</a:t>
                      </a:r>
                      <a:endParaRPr sz="2000">
                        <a:latin typeface="Gadugi"/>
                        <a:cs typeface="Gadug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5470" marR="520700" indent="-5524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5" b="1">
                          <a:latin typeface="Gadugi"/>
                          <a:cs typeface="Gadugi"/>
                        </a:rPr>
                        <a:t>Skills</a:t>
                      </a:r>
                      <a:r>
                        <a:rPr dirty="0" sz="2000" spc="-90" b="1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5" b="1">
                          <a:latin typeface="Gadugi"/>
                          <a:cs typeface="Gadugi"/>
                        </a:rPr>
                        <a:t>and </a:t>
                      </a:r>
                      <a:r>
                        <a:rPr dirty="0" sz="2000" spc="-535" b="1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5" b="1">
                          <a:latin typeface="Gadugi"/>
                          <a:cs typeface="Gadugi"/>
                        </a:rPr>
                        <a:t>Capacity</a:t>
                      </a:r>
                      <a:endParaRPr sz="2000">
                        <a:latin typeface="Gadugi"/>
                        <a:cs typeface="Gadug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 marR="320040" indent="25907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5" b="1">
                          <a:latin typeface="Gadugi"/>
                          <a:cs typeface="Gadugi"/>
                        </a:rPr>
                        <a:t>Business </a:t>
                      </a:r>
                      <a:r>
                        <a:rPr dirty="0" sz="2000" b="1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5" b="1">
                          <a:latin typeface="Gadugi"/>
                          <a:cs typeface="Gadugi"/>
                        </a:rPr>
                        <a:t>En</a:t>
                      </a:r>
                      <a:r>
                        <a:rPr dirty="0" sz="2000" spc="5" b="1">
                          <a:latin typeface="Gadugi"/>
                          <a:cs typeface="Gadugi"/>
                        </a:rPr>
                        <a:t>v</a:t>
                      </a:r>
                      <a:r>
                        <a:rPr dirty="0" sz="2000" spc="-5" b="1">
                          <a:latin typeface="Gadugi"/>
                          <a:cs typeface="Gadugi"/>
                        </a:rPr>
                        <a:t>i</a:t>
                      </a:r>
                      <a:r>
                        <a:rPr dirty="0" sz="2000" spc="-25" b="1">
                          <a:latin typeface="Gadugi"/>
                          <a:cs typeface="Gadugi"/>
                        </a:rPr>
                        <a:t>r</a:t>
                      </a:r>
                      <a:r>
                        <a:rPr dirty="0" sz="2000" spc="-5" b="1">
                          <a:latin typeface="Gadugi"/>
                          <a:cs typeface="Gadugi"/>
                        </a:rPr>
                        <a:t>onment</a:t>
                      </a:r>
                      <a:endParaRPr sz="2000">
                        <a:latin typeface="Gadugi"/>
                        <a:cs typeface="Gadug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5" b="1">
                          <a:latin typeface="Gadugi"/>
                          <a:cs typeface="Gadugi"/>
                        </a:rPr>
                        <a:t>Governance</a:t>
                      </a:r>
                      <a:endParaRPr sz="2000">
                        <a:latin typeface="Gadugi"/>
                        <a:cs typeface="Gadug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35475">
                <a:tc>
                  <a:txBody>
                    <a:bodyPr/>
                    <a:lstStyle/>
                    <a:p>
                      <a:pPr marL="320040" indent="-229235">
                        <a:lnSpc>
                          <a:spcPct val="100000"/>
                        </a:lnSpc>
                        <a:spcBef>
                          <a:spcPts val="305"/>
                        </a:spcBef>
                        <a:buAutoNum type="arabicPeriod"/>
                        <a:tabLst>
                          <a:tab pos="320675" algn="l"/>
                        </a:tabLst>
                      </a:pPr>
                      <a:r>
                        <a:rPr dirty="0" sz="2000" spc="-5">
                          <a:latin typeface="Gadugi"/>
                          <a:cs typeface="Gadugi"/>
                        </a:rPr>
                        <a:t>Agriculture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040" indent="-229235">
                        <a:lnSpc>
                          <a:spcPct val="100000"/>
                        </a:lnSpc>
                        <a:spcBef>
                          <a:spcPts val="1010"/>
                        </a:spcBef>
                        <a:buAutoNum type="arabicPeriod"/>
                        <a:tabLst>
                          <a:tab pos="320675" algn="l"/>
                        </a:tabLst>
                      </a:pPr>
                      <a:r>
                        <a:rPr dirty="0" sz="2000" spc="-5">
                          <a:latin typeface="Gadugi"/>
                          <a:cs typeface="Gadugi"/>
                        </a:rPr>
                        <a:t>Environment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040" indent="-229235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eriod"/>
                        <a:tabLst>
                          <a:tab pos="320675" algn="l"/>
                        </a:tabLst>
                      </a:pPr>
                      <a:r>
                        <a:rPr dirty="0" sz="2000" spc="-5">
                          <a:latin typeface="Gadugi"/>
                          <a:cs typeface="Gadugi"/>
                        </a:rPr>
                        <a:t>Energy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040" marR="554355" indent="-228600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eriod"/>
                        <a:tabLst>
                          <a:tab pos="320675" algn="l"/>
                        </a:tabLst>
                      </a:pPr>
                      <a:r>
                        <a:rPr dirty="0" sz="2000" spc="-10">
                          <a:latin typeface="Gadugi"/>
                          <a:cs typeface="Gadugi"/>
                        </a:rPr>
                        <a:t>Culture</a:t>
                      </a:r>
                      <a:r>
                        <a:rPr dirty="0" sz="2000" spc="-6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and </a:t>
                      </a:r>
                      <a:r>
                        <a:rPr dirty="0" sz="2000" spc="-5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35">
                          <a:latin typeface="Gadugi"/>
                          <a:cs typeface="Gadugi"/>
                        </a:rPr>
                        <a:t>Tourism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040" indent="-229235">
                        <a:lnSpc>
                          <a:spcPct val="100000"/>
                        </a:lnSpc>
                        <a:spcBef>
                          <a:spcPts val="1015"/>
                        </a:spcBef>
                        <a:buAutoNum type="arabicPeriod"/>
                        <a:tabLst>
                          <a:tab pos="320675" algn="l"/>
                        </a:tabLst>
                      </a:pPr>
                      <a:r>
                        <a:rPr dirty="0" sz="2000" spc="-15">
                          <a:latin typeface="Gadugi"/>
                          <a:cs typeface="Gadugi"/>
                        </a:rPr>
                        <a:t>Transport</a:t>
                      </a:r>
                      <a:endParaRPr sz="2000">
                        <a:latin typeface="Gadugi"/>
                        <a:cs typeface="Gadug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7E1"/>
                    </a:solidFill>
                  </a:tcPr>
                </a:tc>
                <a:tc>
                  <a:txBody>
                    <a:bodyPr/>
                    <a:lstStyle/>
                    <a:p>
                      <a:pPr algn="r" marL="229235" marR="255904" indent="-229235">
                        <a:lnSpc>
                          <a:spcPct val="100000"/>
                        </a:lnSpc>
                        <a:spcBef>
                          <a:spcPts val="305"/>
                        </a:spcBef>
                        <a:buAutoNum type="arabicPeriod" startAt="6"/>
                        <a:tabLst>
                          <a:tab pos="229235" algn="l"/>
                        </a:tabLst>
                      </a:pPr>
                      <a:r>
                        <a:rPr dirty="0" sz="2000">
                          <a:latin typeface="Gadugi"/>
                          <a:cs typeface="Gadugi"/>
                        </a:rPr>
                        <a:t>Education</a:t>
                      </a:r>
                      <a:r>
                        <a:rPr dirty="0" sz="2000" spc="-6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and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algn="r" marR="33083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Gadugi"/>
                          <a:cs typeface="Gadugi"/>
                        </a:rPr>
                        <a:t>Competences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675" indent="-229235">
                        <a:lnSpc>
                          <a:spcPct val="100000"/>
                        </a:lnSpc>
                        <a:spcBef>
                          <a:spcPts val="1010"/>
                        </a:spcBef>
                        <a:buAutoNum type="arabicPeriod" startAt="7"/>
                        <a:tabLst>
                          <a:tab pos="320675" algn="l"/>
                        </a:tabLst>
                      </a:pPr>
                      <a:r>
                        <a:rPr dirty="0" sz="2000" spc="-5">
                          <a:latin typeface="Gadugi"/>
                          <a:cs typeface="Gadugi"/>
                        </a:rPr>
                        <a:t>Employment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675" indent="-229235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eriod" startAt="7"/>
                        <a:tabLst>
                          <a:tab pos="320675" algn="l"/>
                        </a:tabLst>
                      </a:pPr>
                      <a:r>
                        <a:rPr dirty="0" sz="2000" spc="-5">
                          <a:latin typeface="Gadugi"/>
                          <a:cs typeface="Gadugi"/>
                        </a:rPr>
                        <a:t>Digital</a:t>
                      </a:r>
                      <a:r>
                        <a:rPr dirty="0" sz="20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5">
                          <a:latin typeface="Gadugi"/>
                          <a:cs typeface="Gadugi"/>
                        </a:rPr>
                        <a:t>Society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675" marR="173355" indent="-229235">
                        <a:lnSpc>
                          <a:spcPct val="100000"/>
                        </a:lnSpc>
                        <a:spcBef>
                          <a:spcPts val="1000"/>
                        </a:spcBef>
                        <a:buAutoNum type="arabicPeriod" startAt="7"/>
                        <a:tabLst>
                          <a:tab pos="320675" algn="l"/>
                        </a:tabLst>
                      </a:pPr>
                      <a:r>
                        <a:rPr dirty="0" sz="2000" spc="-10">
                          <a:latin typeface="Gadugi"/>
                          <a:cs typeface="Gadugi"/>
                        </a:rPr>
                        <a:t>Research, </a:t>
                      </a:r>
                      <a:r>
                        <a:rPr dirty="0" sz="2000" spc="-5">
                          <a:latin typeface="Gadugi"/>
                          <a:cs typeface="Gadugi"/>
                        </a:rPr>
                        <a:t> Development 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 and</a:t>
                      </a:r>
                      <a:r>
                        <a:rPr dirty="0" sz="2000" spc="-8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5">
                          <a:latin typeface="Gadugi"/>
                          <a:cs typeface="Gadugi"/>
                        </a:rPr>
                        <a:t>Innovation</a:t>
                      </a:r>
                      <a:endParaRPr sz="2000">
                        <a:latin typeface="Gadugi"/>
                        <a:cs typeface="Gadug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7E1"/>
                    </a:solidFill>
                  </a:tcPr>
                </a:tc>
                <a:tc>
                  <a:txBody>
                    <a:bodyPr/>
                    <a:lstStyle/>
                    <a:p>
                      <a:pPr marL="320675" marR="445134" indent="-228600">
                        <a:lnSpc>
                          <a:spcPct val="100000"/>
                        </a:lnSpc>
                        <a:spcBef>
                          <a:spcPts val="305"/>
                        </a:spcBef>
                        <a:buAutoNum type="arabicPeriod" startAt="10"/>
                        <a:tabLst>
                          <a:tab pos="492125" algn="l"/>
                        </a:tabLst>
                      </a:pPr>
                      <a:r>
                        <a:rPr dirty="0" sz="2000" spc="-5">
                          <a:latin typeface="Gadugi"/>
                          <a:cs typeface="Gadugi"/>
                        </a:rPr>
                        <a:t>In</a:t>
                      </a:r>
                      <a:r>
                        <a:rPr dirty="0" sz="2000" spc="-15">
                          <a:latin typeface="Gadugi"/>
                          <a:cs typeface="Gadugi"/>
                        </a:rPr>
                        <a:t>v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estment  </a:t>
                      </a:r>
                      <a:r>
                        <a:rPr dirty="0" sz="2000" spc="-15">
                          <a:latin typeface="Gadugi"/>
                          <a:cs typeface="Gadugi"/>
                        </a:rPr>
                        <a:t>Policy 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and </a:t>
                      </a:r>
                      <a:r>
                        <a:rPr dirty="0" sz="20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5">
                          <a:latin typeface="Gadugi"/>
                          <a:cs typeface="Gadugi"/>
                        </a:rPr>
                        <a:t>Promotion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491490" indent="-400050">
                        <a:lnSpc>
                          <a:spcPct val="100000"/>
                        </a:lnSpc>
                        <a:spcBef>
                          <a:spcPts val="1010"/>
                        </a:spcBef>
                        <a:buAutoNum type="arabicPeriod" startAt="10"/>
                        <a:tabLst>
                          <a:tab pos="492125" algn="l"/>
                        </a:tabLst>
                      </a:pPr>
                      <a:r>
                        <a:rPr dirty="0" sz="2000" spc="-35">
                          <a:latin typeface="Gadugi"/>
                          <a:cs typeface="Gadugi"/>
                        </a:rPr>
                        <a:t>Trade</a:t>
                      </a:r>
                      <a:r>
                        <a:rPr dirty="0" sz="20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15">
                          <a:latin typeface="Gadugi"/>
                          <a:cs typeface="Gadugi"/>
                        </a:rPr>
                        <a:t>Policy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Gadugi"/>
                          <a:cs typeface="Gadugi"/>
                        </a:rPr>
                        <a:t>and</a:t>
                      </a:r>
                      <a:r>
                        <a:rPr dirty="0" sz="20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10">
                          <a:latin typeface="Gadugi"/>
                          <a:cs typeface="Gadugi"/>
                        </a:rPr>
                        <a:t>Facilitation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675" marR="637540" indent="-228600">
                        <a:lnSpc>
                          <a:spcPct val="100000"/>
                        </a:lnSpc>
                        <a:spcBef>
                          <a:spcPts val="1000"/>
                        </a:spcBef>
                        <a:buAutoNum type="arabicPeriod" startAt="12"/>
                        <a:tabLst>
                          <a:tab pos="492125" algn="l"/>
                        </a:tabLst>
                      </a:pPr>
                      <a:r>
                        <a:rPr dirty="0" sz="2000" spc="-5">
                          <a:latin typeface="Gadugi"/>
                          <a:cs typeface="Gadugi"/>
                        </a:rPr>
                        <a:t>Access</a:t>
                      </a:r>
                      <a:r>
                        <a:rPr dirty="0" sz="2000" spc="-8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5">
                          <a:latin typeface="Gadugi"/>
                          <a:cs typeface="Gadugi"/>
                        </a:rPr>
                        <a:t>to </a:t>
                      </a:r>
                      <a:r>
                        <a:rPr dirty="0" sz="2000" spc="-5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5">
                          <a:latin typeface="Gadugi"/>
                          <a:cs typeface="Gadugi"/>
                        </a:rPr>
                        <a:t>Finance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491490" indent="-400050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eriod" startAt="12"/>
                        <a:tabLst>
                          <a:tab pos="492125" algn="l"/>
                        </a:tabLst>
                      </a:pPr>
                      <a:r>
                        <a:rPr dirty="0" sz="2000" spc="-225">
                          <a:latin typeface="Gadugi"/>
                          <a:cs typeface="Gadugi"/>
                        </a:rPr>
                        <a:t>T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ax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75">
                          <a:latin typeface="Gadugi"/>
                          <a:cs typeface="Gadugi"/>
                        </a:rPr>
                        <a:t>P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ol</a:t>
                      </a:r>
                      <a:r>
                        <a:rPr dirty="0" sz="2000" spc="-10">
                          <a:latin typeface="Gadugi"/>
                          <a:cs typeface="Gadugi"/>
                        </a:rPr>
                        <a:t>i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cy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491490" indent="-400050">
                        <a:lnSpc>
                          <a:spcPct val="100000"/>
                        </a:lnSpc>
                        <a:spcBef>
                          <a:spcPts val="1010"/>
                        </a:spcBef>
                        <a:buAutoNum type="arabicPeriod" startAt="12"/>
                        <a:tabLst>
                          <a:tab pos="492125" algn="l"/>
                        </a:tabLst>
                      </a:pPr>
                      <a:r>
                        <a:rPr dirty="0" sz="2000">
                          <a:latin typeface="Gadugi"/>
                          <a:cs typeface="Gadugi"/>
                        </a:rPr>
                        <a:t>Competition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dirty="0" sz="2000" spc="-15">
                          <a:latin typeface="Gadugi"/>
                          <a:cs typeface="Gadugi"/>
                        </a:rPr>
                        <a:t>Policy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675" marR="264795" indent="-228600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eriod" startAt="15"/>
                        <a:tabLst>
                          <a:tab pos="492125" algn="l"/>
                        </a:tabLst>
                      </a:pPr>
                      <a:r>
                        <a:rPr dirty="0" sz="2000" spc="-60">
                          <a:latin typeface="Gadugi"/>
                          <a:cs typeface="Gadugi"/>
                        </a:rPr>
                        <a:t>S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tat</a:t>
                      </a:r>
                      <a:r>
                        <a:rPr dirty="0" sz="2000" spc="-10">
                          <a:latin typeface="Gadugi"/>
                          <a:cs typeface="Gadugi"/>
                        </a:rPr>
                        <a:t>e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-o</a:t>
                      </a:r>
                      <a:r>
                        <a:rPr dirty="0" sz="2000" spc="-10">
                          <a:latin typeface="Gadugi"/>
                          <a:cs typeface="Gadugi"/>
                        </a:rPr>
                        <a:t>w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ned  </a:t>
                      </a:r>
                      <a:r>
                        <a:rPr dirty="0" sz="2000" spc="-5">
                          <a:latin typeface="Gadugi"/>
                          <a:cs typeface="Gadugi"/>
                        </a:rPr>
                        <a:t>Enterprises</a:t>
                      </a:r>
                      <a:endParaRPr sz="2000">
                        <a:latin typeface="Gadugi"/>
                        <a:cs typeface="Gadug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7E1"/>
                    </a:solidFill>
                  </a:tcPr>
                </a:tc>
                <a:tc>
                  <a:txBody>
                    <a:bodyPr/>
                    <a:lstStyle/>
                    <a:p>
                      <a:pPr marL="491490" indent="-400050">
                        <a:lnSpc>
                          <a:spcPct val="100000"/>
                        </a:lnSpc>
                        <a:spcBef>
                          <a:spcPts val="305"/>
                        </a:spcBef>
                        <a:buAutoNum type="arabicPeriod" startAt="16"/>
                        <a:tabLst>
                          <a:tab pos="492125" algn="l"/>
                        </a:tabLst>
                      </a:pPr>
                      <a:r>
                        <a:rPr dirty="0" sz="2000">
                          <a:latin typeface="Gadugi"/>
                          <a:cs typeface="Gadugi"/>
                        </a:rPr>
                        <a:t>Anti-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Gadugi"/>
                          <a:cs typeface="Gadugi"/>
                        </a:rPr>
                        <a:t>corruption</a:t>
                      </a:r>
                      <a:endParaRPr sz="2000">
                        <a:latin typeface="Gadugi"/>
                        <a:cs typeface="Gadugi"/>
                      </a:endParaRPr>
                    </a:p>
                    <a:p>
                      <a:pPr marL="320675" marR="203200" indent="-228600">
                        <a:lnSpc>
                          <a:spcPct val="100000"/>
                        </a:lnSpc>
                        <a:spcBef>
                          <a:spcPts val="1010"/>
                        </a:spcBef>
                        <a:buAutoNum type="arabicPeriod" startAt="17"/>
                        <a:tabLst>
                          <a:tab pos="492125" algn="l"/>
                        </a:tabLst>
                      </a:pPr>
                      <a:r>
                        <a:rPr dirty="0" sz="2000" spc="-5">
                          <a:latin typeface="Gadugi"/>
                          <a:cs typeface="Gadugi"/>
                        </a:rPr>
                        <a:t>Effective </a:t>
                      </a:r>
                      <a:r>
                        <a:rPr dirty="0" sz="200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-5">
                          <a:latin typeface="Gadugi"/>
                          <a:cs typeface="Gadugi"/>
                        </a:rPr>
                        <a:t>Public</a:t>
                      </a:r>
                      <a:r>
                        <a:rPr dirty="0" sz="20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000" spc="5">
                          <a:latin typeface="Gadugi"/>
                          <a:cs typeface="Gadugi"/>
                        </a:rPr>
                        <a:t>Services</a:t>
                      </a:r>
                      <a:endParaRPr sz="2000">
                        <a:latin typeface="Gadugi"/>
                        <a:cs typeface="Gadug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7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07720"/>
          </a:xfrm>
          <a:custGeom>
            <a:avLst/>
            <a:gdLst/>
            <a:ahLst/>
            <a:cxnLst/>
            <a:rect l="l" t="t" r="r" b="b"/>
            <a:pathLst>
              <a:path w="9144000" h="807720">
                <a:moveTo>
                  <a:pt x="0" y="807720"/>
                </a:moveTo>
                <a:lnTo>
                  <a:pt x="9144000" y="807720"/>
                </a:lnTo>
                <a:lnTo>
                  <a:pt x="9144000" y="0"/>
                </a:lnTo>
                <a:lnTo>
                  <a:pt x="0" y="0"/>
                </a:lnTo>
                <a:lnTo>
                  <a:pt x="0" y="807720"/>
                </a:lnTo>
                <a:close/>
              </a:path>
            </a:pathLst>
          </a:custGeom>
          <a:ln w="9144">
            <a:solidFill>
              <a:srgbClr val="0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359" y="152476"/>
            <a:ext cx="706056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latin typeface="Gadugi"/>
                <a:cs typeface="Gadugi"/>
              </a:rPr>
              <a:t>SBA</a:t>
            </a:r>
            <a:r>
              <a:rPr dirty="0" sz="2600" spc="-3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Assessment:</a:t>
            </a:r>
            <a:r>
              <a:rPr dirty="0" sz="2600" spc="30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Main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Objectives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and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Impact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375" y="1934971"/>
            <a:ext cx="8671560" cy="3665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03225" marR="22225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03860" algn="l"/>
              </a:tabLst>
            </a:pP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</a:t>
            </a:r>
            <a:r>
              <a:rPr dirty="0" u="sng" sz="18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comprehensive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assessment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SME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policies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six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Western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Balkan </a:t>
            </a:r>
            <a:r>
              <a:rPr dirty="0" sz="1800" spc="-5">
                <a:latin typeface="Calibri"/>
                <a:cs typeface="Calibri"/>
              </a:rPr>
              <a:t> economies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0">
                <a:latin typeface="Calibri"/>
                <a:cs typeface="Calibri"/>
              </a:rPr>
              <a:t>Turkey,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its results </a:t>
            </a:r>
            <a:r>
              <a:rPr dirty="0" sz="1800" spc="-10">
                <a:latin typeface="Calibri"/>
                <a:cs typeface="Calibri"/>
              </a:rPr>
              <a:t>are </a:t>
            </a:r>
            <a:r>
              <a:rPr dirty="0" sz="1800" spc="-5">
                <a:latin typeface="Calibri"/>
                <a:cs typeface="Calibri"/>
              </a:rPr>
              <a:t>periodically </a:t>
            </a:r>
            <a:r>
              <a:rPr dirty="0" sz="1800" spc="-15">
                <a:latin typeface="Calibri"/>
                <a:cs typeface="Calibri"/>
              </a:rPr>
              <a:t>reflected </a:t>
            </a:r>
            <a:r>
              <a:rPr dirty="0" sz="1800">
                <a:latin typeface="Calibri"/>
                <a:cs typeface="Calibri"/>
              </a:rPr>
              <a:t>in the </a:t>
            </a:r>
            <a:r>
              <a:rPr dirty="0" sz="1800" spc="-5">
                <a:latin typeface="Calibri"/>
                <a:cs typeface="Calibri"/>
              </a:rPr>
              <a:t>flagship publication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SME</a:t>
            </a:r>
            <a:r>
              <a:rPr dirty="0" sz="1800" spc="-5" b="1">
                <a:latin typeface="Calibri"/>
                <a:cs typeface="Calibri"/>
              </a:rPr>
              <a:t> POLICY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INDEX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–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next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published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May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2019</a:t>
            </a:r>
            <a:r>
              <a:rPr dirty="0" sz="1800" spc="-5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3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reference</a:t>
            </a:r>
            <a:r>
              <a:rPr dirty="0" sz="1800" spc="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document</a:t>
            </a:r>
            <a:r>
              <a:rPr dirty="0" sz="1800" spc="35" b="1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policymakers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benchmark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against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EU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OECD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good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practices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standards;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Improved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SME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policy-making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enhanced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capacity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policy-makers</a:t>
            </a:r>
            <a:r>
              <a:rPr dirty="0" sz="1800" spc="-1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Encouraged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co-ordination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among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ministries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cross-cutting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SME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Policies;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800" spc="-15">
                <a:latin typeface="Calibri"/>
                <a:cs typeface="Calibri"/>
              </a:rPr>
              <a:t>Resulted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more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systematic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collection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certain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information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statistical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data;</a:t>
            </a:r>
            <a:endParaRPr sz="1800">
              <a:latin typeface="Calibri"/>
              <a:cs typeface="Calibri"/>
            </a:endParaRPr>
          </a:p>
          <a:p>
            <a:pPr lvl="1" marL="358140" indent="-28702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dirty="0" sz="1800" spc="-5" b="1">
                <a:latin typeface="Calibri"/>
                <a:cs typeface="Calibri"/>
              </a:rPr>
              <a:t>Inclusive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policy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making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engaging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private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sector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">
                <a:latin typeface="Calibri"/>
                <a:cs typeface="Calibri"/>
              </a:rPr>
              <a:t> civil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society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actors;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3275" y="923544"/>
            <a:ext cx="8427720" cy="681355"/>
            <a:chOff x="303275" y="923544"/>
            <a:chExt cx="8427720" cy="681355"/>
          </a:xfrm>
        </p:grpSpPr>
        <p:sp>
          <p:nvSpPr>
            <p:cNvPr id="6" name="object 6"/>
            <p:cNvSpPr/>
            <p:nvPr/>
          </p:nvSpPr>
          <p:spPr>
            <a:xfrm>
              <a:off x="307847" y="928116"/>
              <a:ext cx="8418830" cy="672465"/>
            </a:xfrm>
            <a:custGeom>
              <a:avLst/>
              <a:gdLst/>
              <a:ahLst/>
              <a:cxnLst/>
              <a:rect l="l" t="t" r="r" b="b"/>
              <a:pathLst>
                <a:path w="8418830" h="672465">
                  <a:moveTo>
                    <a:pt x="8306561" y="0"/>
                  </a:moveTo>
                  <a:lnTo>
                    <a:pt x="112014" y="0"/>
                  </a:lnTo>
                  <a:lnTo>
                    <a:pt x="68413" y="8804"/>
                  </a:lnTo>
                  <a:lnTo>
                    <a:pt x="32808" y="32813"/>
                  </a:lnTo>
                  <a:lnTo>
                    <a:pt x="8802" y="68419"/>
                  </a:lnTo>
                  <a:lnTo>
                    <a:pt x="0" y="112013"/>
                  </a:lnTo>
                  <a:lnTo>
                    <a:pt x="0" y="560070"/>
                  </a:lnTo>
                  <a:lnTo>
                    <a:pt x="8802" y="603664"/>
                  </a:lnTo>
                  <a:lnTo>
                    <a:pt x="32808" y="639270"/>
                  </a:lnTo>
                  <a:lnTo>
                    <a:pt x="68413" y="663279"/>
                  </a:lnTo>
                  <a:lnTo>
                    <a:pt x="112014" y="672084"/>
                  </a:lnTo>
                  <a:lnTo>
                    <a:pt x="8306561" y="672084"/>
                  </a:lnTo>
                  <a:lnTo>
                    <a:pt x="8350156" y="663279"/>
                  </a:lnTo>
                  <a:lnTo>
                    <a:pt x="8385762" y="639270"/>
                  </a:lnTo>
                  <a:lnTo>
                    <a:pt x="8409771" y="603664"/>
                  </a:lnTo>
                  <a:lnTo>
                    <a:pt x="8418576" y="560070"/>
                  </a:lnTo>
                  <a:lnTo>
                    <a:pt x="8418576" y="112013"/>
                  </a:lnTo>
                  <a:lnTo>
                    <a:pt x="8409771" y="68419"/>
                  </a:lnTo>
                  <a:lnTo>
                    <a:pt x="8385762" y="32813"/>
                  </a:lnTo>
                  <a:lnTo>
                    <a:pt x="8350156" y="8804"/>
                  </a:lnTo>
                  <a:lnTo>
                    <a:pt x="8306561" y="0"/>
                  </a:lnTo>
                  <a:close/>
                </a:path>
              </a:pathLst>
            </a:custGeom>
            <a:solidFill>
              <a:srgbClr val="00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7847" y="928116"/>
              <a:ext cx="8418830" cy="672465"/>
            </a:xfrm>
            <a:custGeom>
              <a:avLst/>
              <a:gdLst/>
              <a:ahLst/>
              <a:cxnLst/>
              <a:rect l="l" t="t" r="r" b="b"/>
              <a:pathLst>
                <a:path w="8418830" h="672465">
                  <a:moveTo>
                    <a:pt x="0" y="112013"/>
                  </a:moveTo>
                  <a:lnTo>
                    <a:pt x="8802" y="68419"/>
                  </a:lnTo>
                  <a:lnTo>
                    <a:pt x="32808" y="32813"/>
                  </a:lnTo>
                  <a:lnTo>
                    <a:pt x="68413" y="8804"/>
                  </a:lnTo>
                  <a:lnTo>
                    <a:pt x="112014" y="0"/>
                  </a:lnTo>
                  <a:lnTo>
                    <a:pt x="8306561" y="0"/>
                  </a:lnTo>
                  <a:lnTo>
                    <a:pt x="8350156" y="8804"/>
                  </a:lnTo>
                  <a:lnTo>
                    <a:pt x="8385762" y="32813"/>
                  </a:lnTo>
                  <a:lnTo>
                    <a:pt x="8409771" y="68419"/>
                  </a:lnTo>
                  <a:lnTo>
                    <a:pt x="8418576" y="112013"/>
                  </a:lnTo>
                  <a:lnTo>
                    <a:pt x="8418576" y="560070"/>
                  </a:lnTo>
                  <a:lnTo>
                    <a:pt x="8409771" y="603664"/>
                  </a:lnTo>
                  <a:lnTo>
                    <a:pt x="8385762" y="639270"/>
                  </a:lnTo>
                  <a:lnTo>
                    <a:pt x="8350156" y="663279"/>
                  </a:lnTo>
                  <a:lnTo>
                    <a:pt x="8306561" y="672084"/>
                  </a:lnTo>
                  <a:lnTo>
                    <a:pt x="112014" y="672084"/>
                  </a:lnTo>
                  <a:lnTo>
                    <a:pt x="68413" y="663279"/>
                  </a:lnTo>
                  <a:lnTo>
                    <a:pt x="32808" y="639270"/>
                  </a:lnTo>
                  <a:lnTo>
                    <a:pt x="8802" y="603664"/>
                  </a:lnTo>
                  <a:lnTo>
                    <a:pt x="0" y="560070"/>
                  </a:lnTo>
                  <a:lnTo>
                    <a:pt x="0" y="112013"/>
                  </a:lnTo>
                  <a:close/>
                </a:path>
              </a:pathLst>
            </a:custGeom>
            <a:ln w="9144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62711" y="961771"/>
            <a:ext cx="750950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Overall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Objective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Business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Act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Assessment: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Supporting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Sector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 the</a:t>
            </a:r>
            <a:r>
              <a:rPr dirty="0" sz="1800" spc="40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Western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Balkans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Turkey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06450"/>
          </a:xfrm>
          <a:custGeom>
            <a:avLst/>
            <a:gdLst/>
            <a:ahLst/>
            <a:cxnLst/>
            <a:rect l="l" t="t" r="r" b="b"/>
            <a:pathLst>
              <a:path w="9144000" h="806450">
                <a:moveTo>
                  <a:pt x="0" y="806196"/>
                </a:moveTo>
                <a:lnTo>
                  <a:pt x="9144000" y="806196"/>
                </a:lnTo>
                <a:lnTo>
                  <a:pt x="9144000" y="0"/>
                </a:lnTo>
                <a:lnTo>
                  <a:pt x="0" y="0"/>
                </a:lnTo>
                <a:lnTo>
                  <a:pt x="0" y="806196"/>
                </a:lnTo>
                <a:close/>
              </a:path>
            </a:pathLst>
          </a:custGeom>
          <a:ln w="9144">
            <a:solidFill>
              <a:srgbClr val="0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284" y="0"/>
            <a:ext cx="8567420" cy="840105"/>
          </a:xfrm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12700" marR="5080" indent="5715">
              <a:lnSpc>
                <a:spcPts val="3120"/>
              </a:lnSpc>
              <a:spcBef>
                <a:spcPts val="345"/>
              </a:spcBef>
            </a:pPr>
            <a:r>
              <a:rPr dirty="0" sz="2600" b="1">
                <a:latin typeface="Gadugi"/>
                <a:cs typeface="Gadugi"/>
              </a:rPr>
              <a:t>A </a:t>
            </a:r>
            <a:r>
              <a:rPr dirty="0" sz="2600" spc="-10" b="1">
                <a:latin typeface="Gadugi"/>
                <a:cs typeface="Gadugi"/>
              </a:rPr>
              <a:t>broad </a:t>
            </a:r>
            <a:r>
              <a:rPr dirty="0" sz="2600" spc="-15" b="1">
                <a:latin typeface="Gadugi"/>
                <a:cs typeface="Gadugi"/>
              </a:rPr>
              <a:t>Policy </a:t>
            </a:r>
            <a:r>
              <a:rPr dirty="0" sz="2600" spc="-5" b="1">
                <a:latin typeface="Gadugi"/>
                <a:cs typeface="Gadugi"/>
              </a:rPr>
              <a:t>Scope</a:t>
            </a:r>
            <a:r>
              <a:rPr dirty="0" sz="2750" spc="-5" b="1" i="1">
                <a:latin typeface="Gadugi"/>
                <a:cs typeface="Gadugi"/>
              </a:rPr>
              <a:t>: </a:t>
            </a:r>
            <a:r>
              <a:rPr dirty="0" sz="2600" b="1">
                <a:latin typeface="Gadugi"/>
                <a:cs typeface="Gadugi"/>
              </a:rPr>
              <a:t>SME </a:t>
            </a:r>
            <a:r>
              <a:rPr dirty="0" sz="2600" spc="-15" b="1">
                <a:latin typeface="Gadugi"/>
                <a:cs typeface="Gadugi"/>
              </a:rPr>
              <a:t>Policy </a:t>
            </a:r>
            <a:r>
              <a:rPr dirty="0" sz="2600" spc="-5" b="1">
                <a:latin typeface="Gadugi"/>
                <a:cs typeface="Gadugi"/>
              </a:rPr>
              <a:t>Index based on </a:t>
            </a:r>
            <a:r>
              <a:rPr dirty="0" sz="2750" spc="-80" b="1" i="1">
                <a:latin typeface="Gadugi"/>
                <a:cs typeface="Gadugi"/>
              </a:rPr>
              <a:t>Small </a:t>
            </a:r>
            <a:r>
              <a:rPr dirty="0" sz="2750" spc="-745" b="1" i="1">
                <a:latin typeface="Gadugi"/>
                <a:cs typeface="Gadugi"/>
              </a:rPr>
              <a:t> </a:t>
            </a:r>
            <a:r>
              <a:rPr dirty="0" sz="2750" spc="-80" b="1" i="1">
                <a:latin typeface="Gadugi"/>
                <a:cs typeface="Gadugi"/>
              </a:rPr>
              <a:t>Business</a:t>
            </a:r>
            <a:r>
              <a:rPr dirty="0" sz="2750" spc="-30" b="1" i="1">
                <a:latin typeface="Gadugi"/>
                <a:cs typeface="Gadugi"/>
              </a:rPr>
              <a:t> </a:t>
            </a:r>
            <a:r>
              <a:rPr dirty="0" sz="2750" spc="-80" b="1" i="1">
                <a:latin typeface="Gadugi"/>
                <a:cs typeface="Gadugi"/>
              </a:rPr>
              <a:t>Act</a:t>
            </a:r>
            <a:r>
              <a:rPr dirty="0" sz="2750" spc="-55" b="1" i="1">
                <a:latin typeface="Gadugi"/>
                <a:cs typeface="Gadugi"/>
              </a:rPr>
              <a:t> </a:t>
            </a:r>
            <a:r>
              <a:rPr dirty="0" sz="2750" spc="-75" b="1" i="1">
                <a:latin typeface="Gadugi"/>
                <a:cs typeface="Gadugi"/>
              </a:rPr>
              <a:t>for</a:t>
            </a:r>
            <a:r>
              <a:rPr dirty="0" sz="2750" spc="-45" b="1" i="1">
                <a:latin typeface="Gadugi"/>
                <a:cs typeface="Gadugi"/>
              </a:rPr>
              <a:t> </a:t>
            </a:r>
            <a:r>
              <a:rPr dirty="0" sz="2750" spc="-90" b="1" i="1">
                <a:latin typeface="Gadugi"/>
                <a:cs typeface="Gadugi"/>
              </a:rPr>
              <a:t>Europe</a:t>
            </a:r>
            <a:r>
              <a:rPr dirty="0" sz="2750" spc="-30" b="1" i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principles</a:t>
            </a:r>
            <a:endParaRPr sz="2600">
              <a:latin typeface="Gadugi"/>
              <a:cs typeface="Gadug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5297" y="1055877"/>
            <a:ext cx="4810760" cy="2600960"/>
            <a:chOff x="225297" y="1055877"/>
            <a:chExt cx="4810760" cy="2600960"/>
          </a:xfrm>
        </p:grpSpPr>
        <p:sp>
          <p:nvSpPr>
            <p:cNvPr id="5" name="object 5"/>
            <p:cNvSpPr/>
            <p:nvPr/>
          </p:nvSpPr>
          <p:spPr>
            <a:xfrm>
              <a:off x="235457" y="1066037"/>
              <a:ext cx="4790440" cy="2580640"/>
            </a:xfrm>
            <a:custGeom>
              <a:avLst/>
              <a:gdLst/>
              <a:ahLst/>
              <a:cxnLst/>
              <a:rect l="l" t="t" r="r" b="b"/>
              <a:pathLst>
                <a:path w="4790440" h="2580640">
                  <a:moveTo>
                    <a:pt x="4359909" y="0"/>
                  </a:moveTo>
                  <a:lnTo>
                    <a:pt x="430034" y="0"/>
                  </a:lnTo>
                  <a:lnTo>
                    <a:pt x="383177" y="2523"/>
                  </a:lnTo>
                  <a:lnTo>
                    <a:pt x="337781" y="9918"/>
                  </a:lnTo>
                  <a:lnTo>
                    <a:pt x="294110" y="21923"/>
                  </a:lnTo>
                  <a:lnTo>
                    <a:pt x="252424" y="38275"/>
                  </a:lnTo>
                  <a:lnTo>
                    <a:pt x="212987" y="58711"/>
                  </a:lnTo>
                  <a:lnTo>
                    <a:pt x="176061" y="82970"/>
                  </a:lnTo>
                  <a:lnTo>
                    <a:pt x="141908" y="110789"/>
                  </a:lnTo>
                  <a:lnTo>
                    <a:pt x="110790" y="141906"/>
                  </a:lnTo>
                  <a:lnTo>
                    <a:pt x="82971" y="176058"/>
                  </a:lnTo>
                  <a:lnTo>
                    <a:pt x="58712" y="212983"/>
                  </a:lnTo>
                  <a:lnTo>
                    <a:pt x="38275" y="252419"/>
                  </a:lnTo>
                  <a:lnTo>
                    <a:pt x="21923" y="294103"/>
                  </a:lnTo>
                  <a:lnTo>
                    <a:pt x="9918" y="337773"/>
                  </a:lnTo>
                  <a:lnTo>
                    <a:pt x="2523" y="383167"/>
                  </a:lnTo>
                  <a:lnTo>
                    <a:pt x="0" y="430022"/>
                  </a:lnTo>
                  <a:lnTo>
                    <a:pt x="0" y="2150110"/>
                  </a:lnTo>
                  <a:lnTo>
                    <a:pt x="2523" y="2196964"/>
                  </a:lnTo>
                  <a:lnTo>
                    <a:pt x="9918" y="2242358"/>
                  </a:lnTo>
                  <a:lnTo>
                    <a:pt x="21923" y="2286028"/>
                  </a:lnTo>
                  <a:lnTo>
                    <a:pt x="38275" y="2327712"/>
                  </a:lnTo>
                  <a:lnTo>
                    <a:pt x="58712" y="2367148"/>
                  </a:lnTo>
                  <a:lnTo>
                    <a:pt x="82971" y="2404073"/>
                  </a:lnTo>
                  <a:lnTo>
                    <a:pt x="110790" y="2438225"/>
                  </a:lnTo>
                  <a:lnTo>
                    <a:pt x="141908" y="2469342"/>
                  </a:lnTo>
                  <a:lnTo>
                    <a:pt x="176061" y="2497161"/>
                  </a:lnTo>
                  <a:lnTo>
                    <a:pt x="212987" y="2521420"/>
                  </a:lnTo>
                  <a:lnTo>
                    <a:pt x="252424" y="2541856"/>
                  </a:lnTo>
                  <a:lnTo>
                    <a:pt x="294110" y="2558208"/>
                  </a:lnTo>
                  <a:lnTo>
                    <a:pt x="337781" y="2570213"/>
                  </a:lnTo>
                  <a:lnTo>
                    <a:pt x="383177" y="2577608"/>
                  </a:lnTo>
                  <a:lnTo>
                    <a:pt x="430034" y="2580132"/>
                  </a:lnTo>
                  <a:lnTo>
                    <a:pt x="4359909" y="2580132"/>
                  </a:lnTo>
                  <a:lnTo>
                    <a:pt x="4406764" y="2577608"/>
                  </a:lnTo>
                  <a:lnTo>
                    <a:pt x="4452158" y="2570213"/>
                  </a:lnTo>
                  <a:lnTo>
                    <a:pt x="4495828" y="2558208"/>
                  </a:lnTo>
                  <a:lnTo>
                    <a:pt x="4537512" y="2541856"/>
                  </a:lnTo>
                  <a:lnTo>
                    <a:pt x="4576948" y="2521420"/>
                  </a:lnTo>
                  <a:lnTo>
                    <a:pt x="4613873" y="2497161"/>
                  </a:lnTo>
                  <a:lnTo>
                    <a:pt x="4648025" y="2469342"/>
                  </a:lnTo>
                  <a:lnTo>
                    <a:pt x="4679142" y="2438225"/>
                  </a:lnTo>
                  <a:lnTo>
                    <a:pt x="4706961" y="2404073"/>
                  </a:lnTo>
                  <a:lnTo>
                    <a:pt x="4731220" y="2367148"/>
                  </a:lnTo>
                  <a:lnTo>
                    <a:pt x="4751656" y="2327712"/>
                  </a:lnTo>
                  <a:lnTo>
                    <a:pt x="4768008" y="2286028"/>
                  </a:lnTo>
                  <a:lnTo>
                    <a:pt x="4780013" y="2242358"/>
                  </a:lnTo>
                  <a:lnTo>
                    <a:pt x="4787408" y="2196964"/>
                  </a:lnTo>
                  <a:lnTo>
                    <a:pt x="4789932" y="2150110"/>
                  </a:lnTo>
                  <a:lnTo>
                    <a:pt x="4789932" y="430022"/>
                  </a:lnTo>
                  <a:lnTo>
                    <a:pt x="4787408" y="383167"/>
                  </a:lnTo>
                  <a:lnTo>
                    <a:pt x="4780013" y="337773"/>
                  </a:lnTo>
                  <a:lnTo>
                    <a:pt x="4768008" y="294103"/>
                  </a:lnTo>
                  <a:lnTo>
                    <a:pt x="4751656" y="252419"/>
                  </a:lnTo>
                  <a:lnTo>
                    <a:pt x="4731220" y="212983"/>
                  </a:lnTo>
                  <a:lnTo>
                    <a:pt x="4706961" y="176058"/>
                  </a:lnTo>
                  <a:lnTo>
                    <a:pt x="4679142" y="141906"/>
                  </a:lnTo>
                  <a:lnTo>
                    <a:pt x="4648025" y="110789"/>
                  </a:lnTo>
                  <a:lnTo>
                    <a:pt x="4613873" y="82970"/>
                  </a:lnTo>
                  <a:lnTo>
                    <a:pt x="4576948" y="58711"/>
                  </a:lnTo>
                  <a:lnTo>
                    <a:pt x="4537512" y="38275"/>
                  </a:lnTo>
                  <a:lnTo>
                    <a:pt x="4495828" y="21923"/>
                  </a:lnTo>
                  <a:lnTo>
                    <a:pt x="4452158" y="9918"/>
                  </a:lnTo>
                  <a:lnTo>
                    <a:pt x="4406764" y="2523"/>
                  </a:lnTo>
                  <a:lnTo>
                    <a:pt x="4359909" y="0"/>
                  </a:lnTo>
                  <a:close/>
                </a:path>
              </a:pathLst>
            </a:custGeom>
            <a:solidFill>
              <a:srgbClr val="ACC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5457" y="1066037"/>
              <a:ext cx="4790440" cy="2580640"/>
            </a:xfrm>
            <a:custGeom>
              <a:avLst/>
              <a:gdLst/>
              <a:ahLst/>
              <a:cxnLst/>
              <a:rect l="l" t="t" r="r" b="b"/>
              <a:pathLst>
                <a:path w="4790440" h="2580640">
                  <a:moveTo>
                    <a:pt x="0" y="430022"/>
                  </a:moveTo>
                  <a:lnTo>
                    <a:pt x="2523" y="383167"/>
                  </a:lnTo>
                  <a:lnTo>
                    <a:pt x="9918" y="337773"/>
                  </a:lnTo>
                  <a:lnTo>
                    <a:pt x="21923" y="294103"/>
                  </a:lnTo>
                  <a:lnTo>
                    <a:pt x="38275" y="252419"/>
                  </a:lnTo>
                  <a:lnTo>
                    <a:pt x="58712" y="212983"/>
                  </a:lnTo>
                  <a:lnTo>
                    <a:pt x="82971" y="176058"/>
                  </a:lnTo>
                  <a:lnTo>
                    <a:pt x="110790" y="141906"/>
                  </a:lnTo>
                  <a:lnTo>
                    <a:pt x="141908" y="110789"/>
                  </a:lnTo>
                  <a:lnTo>
                    <a:pt x="176061" y="82970"/>
                  </a:lnTo>
                  <a:lnTo>
                    <a:pt x="212987" y="58711"/>
                  </a:lnTo>
                  <a:lnTo>
                    <a:pt x="252424" y="38275"/>
                  </a:lnTo>
                  <a:lnTo>
                    <a:pt x="294110" y="21923"/>
                  </a:lnTo>
                  <a:lnTo>
                    <a:pt x="337781" y="9918"/>
                  </a:lnTo>
                  <a:lnTo>
                    <a:pt x="383177" y="2523"/>
                  </a:lnTo>
                  <a:lnTo>
                    <a:pt x="430034" y="0"/>
                  </a:lnTo>
                  <a:lnTo>
                    <a:pt x="4359909" y="0"/>
                  </a:lnTo>
                  <a:lnTo>
                    <a:pt x="4406764" y="2523"/>
                  </a:lnTo>
                  <a:lnTo>
                    <a:pt x="4452158" y="9918"/>
                  </a:lnTo>
                  <a:lnTo>
                    <a:pt x="4495828" y="21923"/>
                  </a:lnTo>
                  <a:lnTo>
                    <a:pt x="4537512" y="38275"/>
                  </a:lnTo>
                  <a:lnTo>
                    <a:pt x="4576948" y="58711"/>
                  </a:lnTo>
                  <a:lnTo>
                    <a:pt x="4613873" y="82970"/>
                  </a:lnTo>
                  <a:lnTo>
                    <a:pt x="4648025" y="110789"/>
                  </a:lnTo>
                  <a:lnTo>
                    <a:pt x="4679142" y="141906"/>
                  </a:lnTo>
                  <a:lnTo>
                    <a:pt x="4706961" y="176058"/>
                  </a:lnTo>
                  <a:lnTo>
                    <a:pt x="4731220" y="212983"/>
                  </a:lnTo>
                  <a:lnTo>
                    <a:pt x="4751656" y="252419"/>
                  </a:lnTo>
                  <a:lnTo>
                    <a:pt x="4768008" y="294103"/>
                  </a:lnTo>
                  <a:lnTo>
                    <a:pt x="4780013" y="337773"/>
                  </a:lnTo>
                  <a:lnTo>
                    <a:pt x="4787408" y="383167"/>
                  </a:lnTo>
                  <a:lnTo>
                    <a:pt x="4789932" y="430022"/>
                  </a:lnTo>
                  <a:lnTo>
                    <a:pt x="4789932" y="2150110"/>
                  </a:lnTo>
                  <a:lnTo>
                    <a:pt x="4787408" y="2196964"/>
                  </a:lnTo>
                  <a:lnTo>
                    <a:pt x="4780013" y="2242358"/>
                  </a:lnTo>
                  <a:lnTo>
                    <a:pt x="4768008" y="2286028"/>
                  </a:lnTo>
                  <a:lnTo>
                    <a:pt x="4751656" y="2327712"/>
                  </a:lnTo>
                  <a:lnTo>
                    <a:pt x="4731220" y="2367148"/>
                  </a:lnTo>
                  <a:lnTo>
                    <a:pt x="4706961" y="2404073"/>
                  </a:lnTo>
                  <a:lnTo>
                    <a:pt x="4679142" y="2438225"/>
                  </a:lnTo>
                  <a:lnTo>
                    <a:pt x="4648025" y="2469342"/>
                  </a:lnTo>
                  <a:lnTo>
                    <a:pt x="4613873" y="2497161"/>
                  </a:lnTo>
                  <a:lnTo>
                    <a:pt x="4576948" y="2521420"/>
                  </a:lnTo>
                  <a:lnTo>
                    <a:pt x="4537512" y="2541856"/>
                  </a:lnTo>
                  <a:lnTo>
                    <a:pt x="4495828" y="2558208"/>
                  </a:lnTo>
                  <a:lnTo>
                    <a:pt x="4452158" y="2570213"/>
                  </a:lnTo>
                  <a:lnTo>
                    <a:pt x="4406764" y="2577608"/>
                  </a:lnTo>
                  <a:lnTo>
                    <a:pt x="4359909" y="2580132"/>
                  </a:lnTo>
                  <a:lnTo>
                    <a:pt x="430034" y="2580132"/>
                  </a:lnTo>
                  <a:lnTo>
                    <a:pt x="383177" y="2577608"/>
                  </a:lnTo>
                  <a:lnTo>
                    <a:pt x="337781" y="2570213"/>
                  </a:lnTo>
                  <a:lnTo>
                    <a:pt x="294110" y="2558208"/>
                  </a:lnTo>
                  <a:lnTo>
                    <a:pt x="252424" y="2541856"/>
                  </a:lnTo>
                  <a:lnTo>
                    <a:pt x="212987" y="2521420"/>
                  </a:lnTo>
                  <a:lnTo>
                    <a:pt x="176061" y="2497161"/>
                  </a:lnTo>
                  <a:lnTo>
                    <a:pt x="141908" y="2469342"/>
                  </a:lnTo>
                  <a:lnTo>
                    <a:pt x="110790" y="2438225"/>
                  </a:lnTo>
                  <a:lnTo>
                    <a:pt x="82971" y="2404073"/>
                  </a:lnTo>
                  <a:lnTo>
                    <a:pt x="58712" y="2367148"/>
                  </a:lnTo>
                  <a:lnTo>
                    <a:pt x="38275" y="2327712"/>
                  </a:lnTo>
                  <a:lnTo>
                    <a:pt x="21923" y="2286028"/>
                  </a:lnTo>
                  <a:lnTo>
                    <a:pt x="9918" y="2242358"/>
                  </a:lnTo>
                  <a:lnTo>
                    <a:pt x="2523" y="2196964"/>
                  </a:lnTo>
                  <a:lnTo>
                    <a:pt x="0" y="2150110"/>
                  </a:lnTo>
                  <a:lnTo>
                    <a:pt x="0" y="430022"/>
                  </a:lnTo>
                  <a:close/>
                </a:path>
              </a:pathLst>
            </a:custGeom>
            <a:ln w="19812">
              <a:solidFill>
                <a:srgbClr val="7171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84454" y="1199474"/>
            <a:ext cx="4418330" cy="21094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70485">
              <a:lnSpc>
                <a:spcPts val="1950"/>
              </a:lnSpc>
              <a:spcBef>
                <a:spcPts val="130"/>
              </a:spcBef>
            </a:pPr>
            <a:r>
              <a:rPr dirty="0" sz="1650" spc="-30" b="1" i="1">
                <a:solidFill>
                  <a:srgbClr val="0D0D0D"/>
                </a:solidFill>
                <a:latin typeface="Gadugi"/>
                <a:cs typeface="Gadugi"/>
              </a:rPr>
              <a:t>Institutional,</a:t>
            </a:r>
            <a:r>
              <a:rPr dirty="0" sz="1650" spc="-25" b="1" i="1">
                <a:solidFill>
                  <a:srgbClr val="0D0D0D"/>
                </a:solidFill>
                <a:latin typeface="Gadugi"/>
                <a:cs typeface="Gadugi"/>
              </a:rPr>
              <a:t> </a:t>
            </a:r>
            <a:r>
              <a:rPr dirty="0" sz="1650" spc="-30" b="1" i="1">
                <a:solidFill>
                  <a:srgbClr val="0D0D0D"/>
                </a:solidFill>
                <a:latin typeface="Gadugi"/>
                <a:cs typeface="Gadugi"/>
              </a:rPr>
              <a:t>regulatory</a:t>
            </a:r>
            <a:r>
              <a:rPr dirty="0" sz="1650" spc="-10" b="1" i="1">
                <a:solidFill>
                  <a:srgbClr val="0D0D0D"/>
                </a:solidFill>
                <a:latin typeface="Gadugi"/>
                <a:cs typeface="Gadugi"/>
              </a:rPr>
              <a:t> </a:t>
            </a:r>
            <a:r>
              <a:rPr dirty="0" sz="1650" spc="-35" b="1" i="1">
                <a:solidFill>
                  <a:srgbClr val="0D0D0D"/>
                </a:solidFill>
                <a:latin typeface="Gadugi"/>
                <a:cs typeface="Gadugi"/>
              </a:rPr>
              <a:t>and</a:t>
            </a:r>
            <a:r>
              <a:rPr dirty="0" sz="1650" spc="-15" b="1" i="1">
                <a:solidFill>
                  <a:srgbClr val="0D0D0D"/>
                </a:solidFill>
                <a:latin typeface="Gadugi"/>
                <a:cs typeface="Gadugi"/>
              </a:rPr>
              <a:t> </a:t>
            </a:r>
            <a:r>
              <a:rPr dirty="0" sz="1650" spc="-35" b="1" i="1">
                <a:solidFill>
                  <a:srgbClr val="0D0D0D"/>
                </a:solidFill>
                <a:latin typeface="Gadugi"/>
                <a:cs typeface="Gadugi"/>
              </a:rPr>
              <a:t>operational</a:t>
            </a:r>
            <a:endParaRPr sz="1650">
              <a:latin typeface="Gadugi"/>
              <a:cs typeface="Gadugi"/>
            </a:endParaRPr>
          </a:p>
          <a:p>
            <a:pPr algn="ctr" marL="73025">
              <a:lnSpc>
                <a:spcPts val="1950"/>
              </a:lnSpc>
            </a:pPr>
            <a:r>
              <a:rPr dirty="0" sz="1650" spc="-35" b="1" i="1">
                <a:solidFill>
                  <a:srgbClr val="0D0D0D"/>
                </a:solidFill>
                <a:latin typeface="Gadugi"/>
                <a:cs typeface="Gadugi"/>
              </a:rPr>
              <a:t>environment</a:t>
            </a:r>
            <a:endParaRPr sz="1650">
              <a:latin typeface="Gadugi"/>
              <a:cs typeface="Gadugi"/>
            </a:endParaRPr>
          </a:p>
          <a:p>
            <a:pPr marL="12700" marR="352425">
              <a:lnSpc>
                <a:spcPct val="100000"/>
              </a:lnSpc>
              <a:spcBef>
                <a:spcPts val="955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Dimension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3:</a:t>
            </a:r>
            <a:r>
              <a:rPr dirty="0" sz="1600" spc="5" b="1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Regulatory</a:t>
            </a:r>
            <a:r>
              <a:rPr dirty="0" sz="1600" spc="10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framework</a:t>
            </a:r>
            <a:r>
              <a:rPr dirty="0" sz="1600" spc="2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for </a:t>
            </a:r>
            <a:r>
              <a:rPr dirty="0" sz="1600" spc="-5">
                <a:latin typeface="Gadugi"/>
                <a:cs typeface="Gadugi"/>
              </a:rPr>
              <a:t>SME </a:t>
            </a:r>
            <a:r>
              <a:rPr dirty="0" sz="1600" spc="-425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policy</a:t>
            </a:r>
            <a:r>
              <a:rPr dirty="0" sz="1600" spc="5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making</a:t>
            </a:r>
            <a:endParaRPr sz="16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Dimension</a:t>
            </a:r>
            <a:r>
              <a:rPr dirty="0" u="sng" sz="1600" spc="-2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4:</a:t>
            </a:r>
            <a:r>
              <a:rPr dirty="0" sz="1600" spc="10" b="1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Operational</a:t>
            </a:r>
            <a:r>
              <a:rPr dirty="0" sz="1600" spc="20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environment</a:t>
            </a:r>
            <a:r>
              <a:rPr dirty="0" sz="1600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for</a:t>
            </a:r>
            <a:r>
              <a:rPr dirty="0" sz="1600" spc="10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SMEs</a:t>
            </a:r>
            <a:endParaRPr sz="1600">
              <a:latin typeface="Gadugi"/>
              <a:cs typeface="Gadugi"/>
            </a:endParaRPr>
          </a:p>
          <a:p>
            <a:pPr marL="12700" marR="21590">
              <a:lnSpc>
                <a:spcPct val="100000"/>
              </a:lnSpc>
              <a:spcBef>
                <a:spcPts val="960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Dimension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2:</a:t>
            </a:r>
            <a:r>
              <a:rPr dirty="0" sz="1600" spc="5" b="1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Bankruptcy</a:t>
            </a:r>
            <a:r>
              <a:rPr dirty="0" sz="1600" spc="25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and</a:t>
            </a:r>
            <a:r>
              <a:rPr dirty="0" sz="1600" spc="-10">
                <a:latin typeface="Gadugi"/>
                <a:cs typeface="Gadugi"/>
              </a:rPr>
              <a:t> second</a:t>
            </a:r>
            <a:r>
              <a:rPr dirty="0" sz="1600" spc="5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chance</a:t>
            </a:r>
            <a:r>
              <a:rPr dirty="0" sz="1600" spc="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for </a:t>
            </a:r>
            <a:r>
              <a:rPr dirty="0" sz="1600" spc="-420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SMEs</a:t>
            </a:r>
            <a:endParaRPr sz="1600">
              <a:latin typeface="Gadugi"/>
              <a:cs typeface="Gadug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610" y="1095502"/>
            <a:ext cx="515620" cy="473075"/>
            <a:chOff x="54610" y="1095502"/>
            <a:chExt cx="515620" cy="473075"/>
          </a:xfrm>
        </p:grpSpPr>
        <p:sp>
          <p:nvSpPr>
            <p:cNvPr id="9" name="object 9"/>
            <p:cNvSpPr/>
            <p:nvPr/>
          </p:nvSpPr>
          <p:spPr>
            <a:xfrm>
              <a:off x="64770" y="1105662"/>
              <a:ext cx="495300" cy="452755"/>
            </a:xfrm>
            <a:custGeom>
              <a:avLst/>
              <a:gdLst/>
              <a:ahLst/>
              <a:cxnLst/>
              <a:rect l="l" t="t" r="r" b="b"/>
              <a:pathLst>
                <a:path w="495300" h="452755">
                  <a:moveTo>
                    <a:pt x="247650" y="0"/>
                  </a:moveTo>
                  <a:lnTo>
                    <a:pt x="197738" y="4598"/>
                  </a:lnTo>
                  <a:lnTo>
                    <a:pt x="151251" y="17787"/>
                  </a:lnTo>
                  <a:lnTo>
                    <a:pt x="109184" y="38656"/>
                  </a:lnTo>
                  <a:lnTo>
                    <a:pt x="72532" y="66294"/>
                  </a:lnTo>
                  <a:lnTo>
                    <a:pt x="42293" y="99789"/>
                  </a:lnTo>
                  <a:lnTo>
                    <a:pt x="19460" y="138231"/>
                  </a:lnTo>
                  <a:lnTo>
                    <a:pt x="5031" y="180710"/>
                  </a:lnTo>
                  <a:lnTo>
                    <a:pt x="0" y="226313"/>
                  </a:lnTo>
                  <a:lnTo>
                    <a:pt x="5031" y="271917"/>
                  </a:lnTo>
                  <a:lnTo>
                    <a:pt x="19460" y="314396"/>
                  </a:lnTo>
                  <a:lnTo>
                    <a:pt x="42293" y="352838"/>
                  </a:lnTo>
                  <a:lnTo>
                    <a:pt x="72532" y="386333"/>
                  </a:lnTo>
                  <a:lnTo>
                    <a:pt x="109184" y="413971"/>
                  </a:lnTo>
                  <a:lnTo>
                    <a:pt x="151251" y="434840"/>
                  </a:lnTo>
                  <a:lnTo>
                    <a:pt x="197738" y="448029"/>
                  </a:lnTo>
                  <a:lnTo>
                    <a:pt x="247650" y="452627"/>
                  </a:lnTo>
                  <a:lnTo>
                    <a:pt x="297561" y="448029"/>
                  </a:lnTo>
                  <a:lnTo>
                    <a:pt x="344048" y="434840"/>
                  </a:lnTo>
                  <a:lnTo>
                    <a:pt x="386115" y="413971"/>
                  </a:lnTo>
                  <a:lnTo>
                    <a:pt x="422767" y="386333"/>
                  </a:lnTo>
                  <a:lnTo>
                    <a:pt x="453006" y="352838"/>
                  </a:lnTo>
                  <a:lnTo>
                    <a:pt x="475839" y="314396"/>
                  </a:lnTo>
                  <a:lnTo>
                    <a:pt x="490268" y="271917"/>
                  </a:lnTo>
                  <a:lnTo>
                    <a:pt x="495300" y="226313"/>
                  </a:lnTo>
                  <a:lnTo>
                    <a:pt x="490268" y="180710"/>
                  </a:lnTo>
                  <a:lnTo>
                    <a:pt x="475839" y="138231"/>
                  </a:lnTo>
                  <a:lnTo>
                    <a:pt x="453006" y="99789"/>
                  </a:lnTo>
                  <a:lnTo>
                    <a:pt x="422767" y="66294"/>
                  </a:lnTo>
                  <a:lnTo>
                    <a:pt x="386115" y="38656"/>
                  </a:lnTo>
                  <a:lnTo>
                    <a:pt x="344048" y="17787"/>
                  </a:lnTo>
                  <a:lnTo>
                    <a:pt x="297561" y="4598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9A9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4770" y="1105662"/>
              <a:ext cx="495300" cy="452755"/>
            </a:xfrm>
            <a:custGeom>
              <a:avLst/>
              <a:gdLst/>
              <a:ahLst/>
              <a:cxnLst/>
              <a:rect l="l" t="t" r="r" b="b"/>
              <a:pathLst>
                <a:path w="495300" h="452755">
                  <a:moveTo>
                    <a:pt x="0" y="226313"/>
                  </a:moveTo>
                  <a:lnTo>
                    <a:pt x="5031" y="180710"/>
                  </a:lnTo>
                  <a:lnTo>
                    <a:pt x="19460" y="138231"/>
                  </a:lnTo>
                  <a:lnTo>
                    <a:pt x="42293" y="99789"/>
                  </a:lnTo>
                  <a:lnTo>
                    <a:pt x="72532" y="66294"/>
                  </a:lnTo>
                  <a:lnTo>
                    <a:pt x="109184" y="38656"/>
                  </a:lnTo>
                  <a:lnTo>
                    <a:pt x="151251" y="17787"/>
                  </a:lnTo>
                  <a:lnTo>
                    <a:pt x="197738" y="4598"/>
                  </a:lnTo>
                  <a:lnTo>
                    <a:pt x="247650" y="0"/>
                  </a:lnTo>
                  <a:lnTo>
                    <a:pt x="297561" y="4598"/>
                  </a:lnTo>
                  <a:lnTo>
                    <a:pt x="344048" y="17787"/>
                  </a:lnTo>
                  <a:lnTo>
                    <a:pt x="386115" y="38656"/>
                  </a:lnTo>
                  <a:lnTo>
                    <a:pt x="422767" y="66294"/>
                  </a:lnTo>
                  <a:lnTo>
                    <a:pt x="453006" y="99789"/>
                  </a:lnTo>
                  <a:lnTo>
                    <a:pt x="475839" y="138231"/>
                  </a:lnTo>
                  <a:lnTo>
                    <a:pt x="490268" y="180710"/>
                  </a:lnTo>
                  <a:lnTo>
                    <a:pt x="495300" y="226313"/>
                  </a:lnTo>
                  <a:lnTo>
                    <a:pt x="490268" y="271917"/>
                  </a:lnTo>
                  <a:lnTo>
                    <a:pt x="475839" y="314396"/>
                  </a:lnTo>
                  <a:lnTo>
                    <a:pt x="453006" y="352838"/>
                  </a:lnTo>
                  <a:lnTo>
                    <a:pt x="422767" y="386333"/>
                  </a:lnTo>
                  <a:lnTo>
                    <a:pt x="386115" y="413971"/>
                  </a:lnTo>
                  <a:lnTo>
                    <a:pt x="344048" y="434840"/>
                  </a:lnTo>
                  <a:lnTo>
                    <a:pt x="297561" y="448029"/>
                  </a:lnTo>
                  <a:lnTo>
                    <a:pt x="247650" y="452627"/>
                  </a:lnTo>
                  <a:lnTo>
                    <a:pt x="197738" y="448029"/>
                  </a:lnTo>
                  <a:lnTo>
                    <a:pt x="151251" y="434840"/>
                  </a:lnTo>
                  <a:lnTo>
                    <a:pt x="109184" y="413971"/>
                  </a:lnTo>
                  <a:lnTo>
                    <a:pt x="72532" y="386333"/>
                  </a:lnTo>
                  <a:lnTo>
                    <a:pt x="42293" y="352838"/>
                  </a:lnTo>
                  <a:lnTo>
                    <a:pt x="19460" y="314396"/>
                  </a:lnTo>
                  <a:lnTo>
                    <a:pt x="5031" y="271917"/>
                  </a:lnTo>
                  <a:lnTo>
                    <a:pt x="0" y="226313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47294" y="1184529"/>
            <a:ext cx="128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2061" y="3995673"/>
            <a:ext cx="4818380" cy="2541270"/>
            <a:chOff x="242061" y="3995673"/>
            <a:chExt cx="4818380" cy="2541270"/>
          </a:xfrm>
        </p:grpSpPr>
        <p:sp>
          <p:nvSpPr>
            <p:cNvPr id="13" name="object 13"/>
            <p:cNvSpPr/>
            <p:nvPr/>
          </p:nvSpPr>
          <p:spPr>
            <a:xfrm>
              <a:off x="252221" y="4005833"/>
              <a:ext cx="4798060" cy="2520950"/>
            </a:xfrm>
            <a:custGeom>
              <a:avLst/>
              <a:gdLst/>
              <a:ahLst/>
              <a:cxnLst/>
              <a:rect l="l" t="t" r="r" b="b"/>
              <a:pathLst>
                <a:path w="4798060" h="2520950">
                  <a:moveTo>
                    <a:pt x="4377436" y="0"/>
                  </a:moveTo>
                  <a:lnTo>
                    <a:pt x="420116" y="0"/>
                  </a:lnTo>
                  <a:lnTo>
                    <a:pt x="371122" y="2826"/>
                  </a:lnTo>
                  <a:lnTo>
                    <a:pt x="323789" y="11095"/>
                  </a:lnTo>
                  <a:lnTo>
                    <a:pt x="278431" y="24491"/>
                  </a:lnTo>
                  <a:lnTo>
                    <a:pt x="235362" y="42700"/>
                  </a:lnTo>
                  <a:lnTo>
                    <a:pt x="194900" y="65405"/>
                  </a:lnTo>
                  <a:lnTo>
                    <a:pt x="157357" y="92293"/>
                  </a:lnTo>
                  <a:lnTo>
                    <a:pt x="123051" y="123047"/>
                  </a:lnTo>
                  <a:lnTo>
                    <a:pt x="92297" y="157352"/>
                  </a:lnTo>
                  <a:lnTo>
                    <a:pt x="65408" y="194894"/>
                  </a:lnTo>
                  <a:lnTo>
                    <a:pt x="42702" y="235357"/>
                  </a:lnTo>
                  <a:lnTo>
                    <a:pt x="24492" y="278426"/>
                  </a:lnTo>
                  <a:lnTo>
                    <a:pt x="11095" y="323785"/>
                  </a:lnTo>
                  <a:lnTo>
                    <a:pt x="2826" y="371120"/>
                  </a:lnTo>
                  <a:lnTo>
                    <a:pt x="0" y="420116"/>
                  </a:lnTo>
                  <a:lnTo>
                    <a:pt x="0" y="2100567"/>
                  </a:lnTo>
                  <a:lnTo>
                    <a:pt x="2826" y="2149562"/>
                  </a:lnTo>
                  <a:lnTo>
                    <a:pt x="11095" y="2196898"/>
                  </a:lnTo>
                  <a:lnTo>
                    <a:pt x="24492" y="2242258"/>
                  </a:lnTo>
                  <a:lnTo>
                    <a:pt x="42702" y="2285328"/>
                  </a:lnTo>
                  <a:lnTo>
                    <a:pt x="65408" y="2325792"/>
                  </a:lnTo>
                  <a:lnTo>
                    <a:pt x="92297" y="2363335"/>
                  </a:lnTo>
                  <a:lnTo>
                    <a:pt x="123051" y="2397642"/>
                  </a:lnTo>
                  <a:lnTo>
                    <a:pt x="157357" y="2428397"/>
                  </a:lnTo>
                  <a:lnTo>
                    <a:pt x="194900" y="2455286"/>
                  </a:lnTo>
                  <a:lnTo>
                    <a:pt x="235362" y="2477993"/>
                  </a:lnTo>
                  <a:lnTo>
                    <a:pt x="278431" y="2496202"/>
                  </a:lnTo>
                  <a:lnTo>
                    <a:pt x="323789" y="2509600"/>
                  </a:lnTo>
                  <a:lnTo>
                    <a:pt x="371122" y="2517869"/>
                  </a:lnTo>
                  <a:lnTo>
                    <a:pt x="420116" y="2520696"/>
                  </a:lnTo>
                  <a:lnTo>
                    <a:pt x="4377436" y="2520696"/>
                  </a:lnTo>
                  <a:lnTo>
                    <a:pt x="4426431" y="2517869"/>
                  </a:lnTo>
                  <a:lnTo>
                    <a:pt x="4473766" y="2509600"/>
                  </a:lnTo>
                  <a:lnTo>
                    <a:pt x="4519125" y="2496202"/>
                  </a:lnTo>
                  <a:lnTo>
                    <a:pt x="4562194" y="2477993"/>
                  </a:lnTo>
                  <a:lnTo>
                    <a:pt x="4602657" y="2455286"/>
                  </a:lnTo>
                  <a:lnTo>
                    <a:pt x="4640199" y="2428397"/>
                  </a:lnTo>
                  <a:lnTo>
                    <a:pt x="4674504" y="2397642"/>
                  </a:lnTo>
                  <a:lnTo>
                    <a:pt x="4705258" y="2363335"/>
                  </a:lnTo>
                  <a:lnTo>
                    <a:pt x="4732146" y="2325792"/>
                  </a:lnTo>
                  <a:lnTo>
                    <a:pt x="4754851" y="2285328"/>
                  </a:lnTo>
                  <a:lnTo>
                    <a:pt x="4773060" y="2242258"/>
                  </a:lnTo>
                  <a:lnTo>
                    <a:pt x="4786456" y="2196898"/>
                  </a:lnTo>
                  <a:lnTo>
                    <a:pt x="4794725" y="2149562"/>
                  </a:lnTo>
                  <a:lnTo>
                    <a:pt x="4797552" y="2100567"/>
                  </a:lnTo>
                  <a:lnTo>
                    <a:pt x="4797552" y="420116"/>
                  </a:lnTo>
                  <a:lnTo>
                    <a:pt x="4794725" y="371120"/>
                  </a:lnTo>
                  <a:lnTo>
                    <a:pt x="4786456" y="323785"/>
                  </a:lnTo>
                  <a:lnTo>
                    <a:pt x="4773060" y="278426"/>
                  </a:lnTo>
                  <a:lnTo>
                    <a:pt x="4754851" y="235357"/>
                  </a:lnTo>
                  <a:lnTo>
                    <a:pt x="4732146" y="194894"/>
                  </a:lnTo>
                  <a:lnTo>
                    <a:pt x="4705258" y="157352"/>
                  </a:lnTo>
                  <a:lnTo>
                    <a:pt x="4674504" y="123047"/>
                  </a:lnTo>
                  <a:lnTo>
                    <a:pt x="4640199" y="92293"/>
                  </a:lnTo>
                  <a:lnTo>
                    <a:pt x="4602657" y="65405"/>
                  </a:lnTo>
                  <a:lnTo>
                    <a:pt x="4562194" y="42700"/>
                  </a:lnTo>
                  <a:lnTo>
                    <a:pt x="4519125" y="24491"/>
                  </a:lnTo>
                  <a:lnTo>
                    <a:pt x="4473766" y="11095"/>
                  </a:lnTo>
                  <a:lnTo>
                    <a:pt x="4426431" y="2826"/>
                  </a:lnTo>
                  <a:lnTo>
                    <a:pt x="4377436" y="0"/>
                  </a:lnTo>
                  <a:close/>
                </a:path>
              </a:pathLst>
            </a:custGeom>
            <a:solidFill>
              <a:srgbClr val="ACC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2221" y="4005833"/>
              <a:ext cx="4798060" cy="2520950"/>
            </a:xfrm>
            <a:custGeom>
              <a:avLst/>
              <a:gdLst/>
              <a:ahLst/>
              <a:cxnLst/>
              <a:rect l="l" t="t" r="r" b="b"/>
              <a:pathLst>
                <a:path w="4798060" h="2520950">
                  <a:moveTo>
                    <a:pt x="0" y="420116"/>
                  </a:moveTo>
                  <a:lnTo>
                    <a:pt x="2826" y="371120"/>
                  </a:lnTo>
                  <a:lnTo>
                    <a:pt x="11095" y="323785"/>
                  </a:lnTo>
                  <a:lnTo>
                    <a:pt x="24492" y="278426"/>
                  </a:lnTo>
                  <a:lnTo>
                    <a:pt x="42702" y="235357"/>
                  </a:lnTo>
                  <a:lnTo>
                    <a:pt x="65408" y="194894"/>
                  </a:lnTo>
                  <a:lnTo>
                    <a:pt x="92297" y="157352"/>
                  </a:lnTo>
                  <a:lnTo>
                    <a:pt x="123051" y="123047"/>
                  </a:lnTo>
                  <a:lnTo>
                    <a:pt x="157357" y="92293"/>
                  </a:lnTo>
                  <a:lnTo>
                    <a:pt x="194900" y="65405"/>
                  </a:lnTo>
                  <a:lnTo>
                    <a:pt x="235362" y="42700"/>
                  </a:lnTo>
                  <a:lnTo>
                    <a:pt x="278431" y="24491"/>
                  </a:lnTo>
                  <a:lnTo>
                    <a:pt x="323789" y="11095"/>
                  </a:lnTo>
                  <a:lnTo>
                    <a:pt x="371122" y="2826"/>
                  </a:lnTo>
                  <a:lnTo>
                    <a:pt x="420116" y="0"/>
                  </a:lnTo>
                  <a:lnTo>
                    <a:pt x="4377436" y="0"/>
                  </a:lnTo>
                  <a:lnTo>
                    <a:pt x="4426431" y="2826"/>
                  </a:lnTo>
                  <a:lnTo>
                    <a:pt x="4473766" y="11095"/>
                  </a:lnTo>
                  <a:lnTo>
                    <a:pt x="4519125" y="24491"/>
                  </a:lnTo>
                  <a:lnTo>
                    <a:pt x="4562194" y="42700"/>
                  </a:lnTo>
                  <a:lnTo>
                    <a:pt x="4602657" y="65405"/>
                  </a:lnTo>
                  <a:lnTo>
                    <a:pt x="4640199" y="92293"/>
                  </a:lnTo>
                  <a:lnTo>
                    <a:pt x="4674504" y="123047"/>
                  </a:lnTo>
                  <a:lnTo>
                    <a:pt x="4705258" y="157352"/>
                  </a:lnTo>
                  <a:lnTo>
                    <a:pt x="4732146" y="194894"/>
                  </a:lnTo>
                  <a:lnTo>
                    <a:pt x="4754851" y="235357"/>
                  </a:lnTo>
                  <a:lnTo>
                    <a:pt x="4773060" y="278426"/>
                  </a:lnTo>
                  <a:lnTo>
                    <a:pt x="4786456" y="323785"/>
                  </a:lnTo>
                  <a:lnTo>
                    <a:pt x="4794725" y="371120"/>
                  </a:lnTo>
                  <a:lnTo>
                    <a:pt x="4797552" y="420116"/>
                  </a:lnTo>
                  <a:lnTo>
                    <a:pt x="4797552" y="2100567"/>
                  </a:lnTo>
                  <a:lnTo>
                    <a:pt x="4794725" y="2149562"/>
                  </a:lnTo>
                  <a:lnTo>
                    <a:pt x="4786456" y="2196898"/>
                  </a:lnTo>
                  <a:lnTo>
                    <a:pt x="4773060" y="2242258"/>
                  </a:lnTo>
                  <a:lnTo>
                    <a:pt x="4754851" y="2285328"/>
                  </a:lnTo>
                  <a:lnTo>
                    <a:pt x="4732146" y="2325792"/>
                  </a:lnTo>
                  <a:lnTo>
                    <a:pt x="4705258" y="2363335"/>
                  </a:lnTo>
                  <a:lnTo>
                    <a:pt x="4674504" y="2397642"/>
                  </a:lnTo>
                  <a:lnTo>
                    <a:pt x="4640199" y="2428397"/>
                  </a:lnTo>
                  <a:lnTo>
                    <a:pt x="4602657" y="2455286"/>
                  </a:lnTo>
                  <a:lnTo>
                    <a:pt x="4562194" y="2477993"/>
                  </a:lnTo>
                  <a:lnTo>
                    <a:pt x="4519125" y="2496202"/>
                  </a:lnTo>
                  <a:lnTo>
                    <a:pt x="4473766" y="2509600"/>
                  </a:lnTo>
                  <a:lnTo>
                    <a:pt x="4426431" y="2517869"/>
                  </a:lnTo>
                  <a:lnTo>
                    <a:pt x="4377436" y="2520696"/>
                  </a:lnTo>
                  <a:lnTo>
                    <a:pt x="420116" y="2520696"/>
                  </a:lnTo>
                  <a:lnTo>
                    <a:pt x="371122" y="2517869"/>
                  </a:lnTo>
                  <a:lnTo>
                    <a:pt x="323789" y="2509600"/>
                  </a:lnTo>
                  <a:lnTo>
                    <a:pt x="278431" y="2496202"/>
                  </a:lnTo>
                  <a:lnTo>
                    <a:pt x="235362" y="2477993"/>
                  </a:lnTo>
                  <a:lnTo>
                    <a:pt x="194900" y="2455286"/>
                  </a:lnTo>
                  <a:lnTo>
                    <a:pt x="157357" y="2428397"/>
                  </a:lnTo>
                  <a:lnTo>
                    <a:pt x="123051" y="2397642"/>
                  </a:lnTo>
                  <a:lnTo>
                    <a:pt x="92297" y="2363335"/>
                  </a:lnTo>
                  <a:lnTo>
                    <a:pt x="65408" y="2325792"/>
                  </a:lnTo>
                  <a:lnTo>
                    <a:pt x="42702" y="2285328"/>
                  </a:lnTo>
                  <a:lnTo>
                    <a:pt x="24492" y="2242258"/>
                  </a:lnTo>
                  <a:lnTo>
                    <a:pt x="11095" y="2196898"/>
                  </a:lnTo>
                  <a:lnTo>
                    <a:pt x="2826" y="2149562"/>
                  </a:lnTo>
                  <a:lnTo>
                    <a:pt x="0" y="2100567"/>
                  </a:lnTo>
                  <a:lnTo>
                    <a:pt x="0" y="420116"/>
                  </a:lnTo>
                  <a:close/>
                </a:path>
              </a:pathLst>
            </a:custGeom>
            <a:ln w="19811">
              <a:solidFill>
                <a:srgbClr val="7171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97865" y="4010012"/>
            <a:ext cx="4329430" cy="2113915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182880">
              <a:lnSpc>
                <a:spcPct val="100000"/>
              </a:lnSpc>
              <a:spcBef>
                <a:spcPts val="1130"/>
              </a:spcBef>
            </a:pPr>
            <a:r>
              <a:rPr dirty="0" sz="1650" spc="-35" b="1" i="1">
                <a:latin typeface="Gadugi"/>
                <a:cs typeface="Gadugi"/>
              </a:rPr>
              <a:t>Support</a:t>
            </a:r>
            <a:r>
              <a:rPr dirty="0" sz="1650" spc="-25" b="1" i="1">
                <a:latin typeface="Gadugi"/>
                <a:cs typeface="Gadugi"/>
              </a:rPr>
              <a:t> </a:t>
            </a:r>
            <a:r>
              <a:rPr dirty="0" sz="1650" spc="-30" b="1" i="1">
                <a:latin typeface="Gadugi"/>
                <a:cs typeface="Gadugi"/>
              </a:rPr>
              <a:t>measures</a:t>
            </a:r>
            <a:r>
              <a:rPr dirty="0" sz="1650" spc="-45" b="1" i="1">
                <a:latin typeface="Gadugi"/>
                <a:cs typeface="Gadugi"/>
              </a:rPr>
              <a:t> </a:t>
            </a:r>
            <a:r>
              <a:rPr dirty="0" sz="1650" spc="-30" b="1" i="1">
                <a:latin typeface="Gadugi"/>
                <a:cs typeface="Gadugi"/>
              </a:rPr>
              <a:t>for</a:t>
            </a:r>
            <a:r>
              <a:rPr dirty="0" sz="1650" spc="-35" b="1" i="1">
                <a:latin typeface="Gadugi"/>
                <a:cs typeface="Gadugi"/>
              </a:rPr>
              <a:t> </a:t>
            </a:r>
            <a:r>
              <a:rPr dirty="0" sz="1650" spc="-40" b="1" i="1">
                <a:latin typeface="Gadugi"/>
                <a:cs typeface="Gadugi"/>
              </a:rPr>
              <a:t>SME</a:t>
            </a:r>
            <a:r>
              <a:rPr dirty="0" sz="1650" spc="-35" b="1" i="1">
                <a:latin typeface="Gadugi"/>
                <a:cs typeface="Gadugi"/>
              </a:rPr>
              <a:t> </a:t>
            </a:r>
            <a:r>
              <a:rPr dirty="0" sz="1650" spc="-30" b="1" i="1">
                <a:latin typeface="Gadugi"/>
                <a:cs typeface="Gadugi"/>
              </a:rPr>
              <a:t>competitiveness</a:t>
            </a:r>
            <a:endParaRPr sz="16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Dimension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8b:</a:t>
            </a:r>
            <a:r>
              <a:rPr dirty="0" sz="1600" spc="5" b="1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Innovation policy</a:t>
            </a:r>
            <a:r>
              <a:rPr dirty="0" sz="1600" spc="10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for SMEs</a:t>
            </a:r>
            <a:endParaRPr sz="1600">
              <a:latin typeface="Gadugi"/>
              <a:cs typeface="Gadugi"/>
            </a:endParaRPr>
          </a:p>
          <a:p>
            <a:pPr marL="12700" marR="193040">
              <a:lnSpc>
                <a:spcPct val="100000"/>
              </a:lnSpc>
              <a:spcBef>
                <a:spcPts val="960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Dimension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5a:</a:t>
            </a:r>
            <a:r>
              <a:rPr dirty="0" sz="1600" spc="15" b="1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Support</a:t>
            </a:r>
            <a:r>
              <a:rPr dirty="0" sz="1600" spc="5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services</a:t>
            </a:r>
            <a:r>
              <a:rPr dirty="0" sz="1600" spc="15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for</a:t>
            </a:r>
            <a:r>
              <a:rPr dirty="0" sz="1600" spc="5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SMEs</a:t>
            </a:r>
            <a:r>
              <a:rPr dirty="0" sz="1600" spc="10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and </a:t>
            </a:r>
            <a:r>
              <a:rPr dirty="0" sz="1600" spc="-420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start-ups</a:t>
            </a:r>
            <a:endParaRPr sz="16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Dimension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5b:</a:t>
            </a:r>
            <a:r>
              <a:rPr dirty="0" sz="1600" b="1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Public</a:t>
            </a:r>
            <a:r>
              <a:rPr dirty="0" sz="1600" spc="10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procurement</a:t>
            </a:r>
            <a:endParaRPr sz="16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Dimension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9:</a:t>
            </a:r>
            <a:r>
              <a:rPr dirty="0" sz="1600" spc="5" b="1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SMEs</a:t>
            </a:r>
            <a:r>
              <a:rPr dirty="0" sz="1600" spc="5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in a green economy</a:t>
            </a:r>
            <a:endParaRPr sz="1600">
              <a:latin typeface="Gadugi"/>
              <a:cs typeface="Gadug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326" y="3924046"/>
            <a:ext cx="488315" cy="495934"/>
            <a:chOff x="68326" y="3924046"/>
            <a:chExt cx="488315" cy="495934"/>
          </a:xfrm>
        </p:grpSpPr>
        <p:sp>
          <p:nvSpPr>
            <p:cNvPr id="17" name="object 17"/>
            <p:cNvSpPr/>
            <p:nvPr/>
          </p:nvSpPr>
          <p:spPr>
            <a:xfrm>
              <a:off x="78486" y="3934206"/>
              <a:ext cx="467995" cy="475615"/>
            </a:xfrm>
            <a:custGeom>
              <a:avLst/>
              <a:gdLst/>
              <a:ahLst/>
              <a:cxnLst/>
              <a:rect l="l" t="t" r="r" b="b"/>
              <a:pathLst>
                <a:path w="467995" h="475614">
                  <a:moveTo>
                    <a:pt x="233934" y="0"/>
                  </a:moveTo>
                  <a:lnTo>
                    <a:pt x="186788" y="4829"/>
                  </a:lnTo>
                  <a:lnTo>
                    <a:pt x="142876" y="18680"/>
                  </a:lnTo>
                  <a:lnTo>
                    <a:pt x="103139" y="40598"/>
                  </a:lnTo>
                  <a:lnTo>
                    <a:pt x="68518" y="69627"/>
                  </a:lnTo>
                  <a:lnTo>
                    <a:pt x="39952" y="104812"/>
                  </a:lnTo>
                  <a:lnTo>
                    <a:pt x="18383" y="145196"/>
                  </a:lnTo>
                  <a:lnTo>
                    <a:pt x="4752" y="189825"/>
                  </a:lnTo>
                  <a:lnTo>
                    <a:pt x="0" y="237744"/>
                  </a:lnTo>
                  <a:lnTo>
                    <a:pt x="4752" y="285662"/>
                  </a:lnTo>
                  <a:lnTo>
                    <a:pt x="18383" y="330291"/>
                  </a:lnTo>
                  <a:lnTo>
                    <a:pt x="39952" y="370675"/>
                  </a:lnTo>
                  <a:lnTo>
                    <a:pt x="68518" y="405860"/>
                  </a:lnTo>
                  <a:lnTo>
                    <a:pt x="103139" y="434889"/>
                  </a:lnTo>
                  <a:lnTo>
                    <a:pt x="142876" y="456807"/>
                  </a:lnTo>
                  <a:lnTo>
                    <a:pt x="186788" y="470658"/>
                  </a:lnTo>
                  <a:lnTo>
                    <a:pt x="233934" y="475488"/>
                  </a:lnTo>
                  <a:lnTo>
                    <a:pt x="281079" y="470658"/>
                  </a:lnTo>
                  <a:lnTo>
                    <a:pt x="324991" y="456807"/>
                  </a:lnTo>
                  <a:lnTo>
                    <a:pt x="364728" y="434889"/>
                  </a:lnTo>
                  <a:lnTo>
                    <a:pt x="399349" y="405860"/>
                  </a:lnTo>
                  <a:lnTo>
                    <a:pt x="427915" y="370675"/>
                  </a:lnTo>
                  <a:lnTo>
                    <a:pt x="449484" y="330291"/>
                  </a:lnTo>
                  <a:lnTo>
                    <a:pt x="463115" y="285662"/>
                  </a:lnTo>
                  <a:lnTo>
                    <a:pt x="467868" y="237744"/>
                  </a:lnTo>
                  <a:lnTo>
                    <a:pt x="463115" y="189825"/>
                  </a:lnTo>
                  <a:lnTo>
                    <a:pt x="449484" y="145196"/>
                  </a:lnTo>
                  <a:lnTo>
                    <a:pt x="427915" y="104812"/>
                  </a:lnTo>
                  <a:lnTo>
                    <a:pt x="399349" y="69627"/>
                  </a:lnTo>
                  <a:lnTo>
                    <a:pt x="364728" y="40598"/>
                  </a:lnTo>
                  <a:lnTo>
                    <a:pt x="324991" y="18680"/>
                  </a:lnTo>
                  <a:lnTo>
                    <a:pt x="281079" y="4829"/>
                  </a:lnTo>
                  <a:lnTo>
                    <a:pt x="233934" y="0"/>
                  </a:lnTo>
                  <a:close/>
                </a:path>
              </a:pathLst>
            </a:custGeom>
            <a:solidFill>
              <a:srgbClr val="9A9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8486" y="3934206"/>
              <a:ext cx="467995" cy="475615"/>
            </a:xfrm>
            <a:custGeom>
              <a:avLst/>
              <a:gdLst/>
              <a:ahLst/>
              <a:cxnLst/>
              <a:rect l="l" t="t" r="r" b="b"/>
              <a:pathLst>
                <a:path w="467995" h="475614">
                  <a:moveTo>
                    <a:pt x="0" y="237744"/>
                  </a:moveTo>
                  <a:lnTo>
                    <a:pt x="4752" y="189825"/>
                  </a:lnTo>
                  <a:lnTo>
                    <a:pt x="18383" y="145196"/>
                  </a:lnTo>
                  <a:lnTo>
                    <a:pt x="39952" y="104812"/>
                  </a:lnTo>
                  <a:lnTo>
                    <a:pt x="68518" y="69627"/>
                  </a:lnTo>
                  <a:lnTo>
                    <a:pt x="103139" y="40598"/>
                  </a:lnTo>
                  <a:lnTo>
                    <a:pt x="142876" y="18680"/>
                  </a:lnTo>
                  <a:lnTo>
                    <a:pt x="186788" y="4829"/>
                  </a:lnTo>
                  <a:lnTo>
                    <a:pt x="233934" y="0"/>
                  </a:lnTo>
                  <a:lnTo>
                    <a:pt x="281079" y="4829"/>
                  </a:lnTo>
                  <a:lnTo>
                    <a:pt x="324991" y="18680"/>
                  </a:lnTo>
                  <a:lnTo>
                    <a:pt x="364728" y="40598"/>
                  </a:lnTo>
                  <a:lnTo>
                    <a:pt x="399349" y="69627"/>
                  </a:lnTo>
                  <a:lnTo>
                    <a:pt x="427915" y="104812"/>
                  </a:lnTo>
                  <a:lnTo>
                    <a:pt x="449484" y="145196"/>
                  </a:lnTo>
                  <a:lnTo>
                    <a:pt x="463115" y="189825"/>
                  </a:lnTo>
                  <a:lnTo>
                    <a:pt x="467868" y="237744"/>
                  </a:lnTo>
                  <a:lnTo>
                    <a:pt x="463115" y="285662"/>
                  </a:lnTo>
                  <a:lnTo>
                    <a:pt x="449484" y="330291"/>
                  </a:lnTo>
                  <a:lnTo>
                    <a:pt x="427915" y="370675"/>
                  </a:lnTo>
                  <a:lnTo>
                    <a:pt x="399349" y="405860"/>
                  </a:lnTo>
                  <a:lnTo>
                    <a:pt x="364728" y="434889"/>
                  </a:lnTo>
                  <a:lnTo>
                    <a:pt x="324991" y="456807"/>
                  </a:lnTo>
                  <a:lnTo>
                    <a:pt x="281079" y="470658"/>
                  </a:lnTo>
                  <a:lnTo>
                    <a:pt x="233934" y="475488"/>
                  </a:lnTo>
                  <a:lnTo>
                    <a:pt x="186788" y="470658"/>
                  </a:lnTo>
                  <a:lnTo>
                    <a:pt x="142876" y="456807"/>
                  </a:lnTo>
                  <a:lnTo>
                    <a:pt x="103139" y="434889"/>
                  </a:lnTo>
                  <a:lnTo>
                    <a:pt x="68518" y="405860"/>
                  </a:lnTo>
                  <a:lnTo>
                    <a:pt x="39952" y="370675"/>
                  </a:lnTo>
                  <a:lnTo>
                    <a:pt x="18383" y="330291"/>
                  </a:lnTo>
                  <a:lnTo>
                    <a:pt x="4752" y="285662"/>
                  </a:lnTo>
                  <a:lnTo>
                    <a:pt x="0" y="2377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47904" y="4024706"/>
            <a:ext cx="1289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304790" y="1092453"/>
            <a:ext cx="3763645" cy="1123950"/>
            <a:chOff x="5304790" y="1092453"/>
            <a:chExt cx="3763645" cy="1123950"/>
          </a:xfrm>
        </p:grpSpPr>
        <p:sp>
          <p:nvSpPr>
            <p:cNvPr id="21" name="object 21"/>
            <p:cNvSpPr/>
            <p:nvPr/>
          </p:nvSpPr>
          <p:spPr>
            <a:xfrm>
              <a:off x="5314950" y="1102613"/>
              <a:ext cx="3743325" cy="1103630"/>
            </a:xfrm>
            <a:custGeom>
              <a:avLst/>
              <a:gdLst/>
              <a:ahLst/>
              <a:cxnLst/>
              <a:rect l="l" t="t" r="r" b="b"/>
              <a:pathLst>
                <a:path w="3743325" h="1103630">
                  <a:moveTo>
                    <a:pt x="3559048" y="0"/>
                  </a:moveTo>
                  <a:lnTo>
                    <a:pt x="183896" y="0"/>
                  </a:lnTo>
                  <a:lnTo>
                    <a:pt x="134996" y="6566"/>
                  </a:lnTo>
                  <a:lnTo>
                    <a:pt x="91063" y="25098"/>
                  </a:lnTo>
                  <a:lnTo>
                    <a:pt x="53848" y="53847"/>
                  </a:lnTo>
                  <a:lnTo>
                    <a:pt x="25098" y="91063"/>
                  </a:lnTo>
                  <a:lnTo>
                    <a:pt x="6566" y="134996"/>
                  </a:lnTo>
                  <a:lnTo>
                    <a:pt x="0" y="183896"/>
                  </a:lnTo>
                  <a:lnTo>
                    <a:pt x="0" y="919480"/>
                  </a:lnTo>
                  <a:lnTo>
                    <a:pt x="6566" y="968379"/>
                  </a:lnTo>
                  <a:lnTo>
                    <a:pt x="25098" y="1012312"/>
                  </a:lnTo>
                  <a:lnTo>
                    <a:pt x="53847" y="1049528"/>
                  </a:lnTo>
                  <a:lnTo>
                    <a:pt x="91063" y="1078277"/>
                  </a:lnTo>
                  <a:lnTo>
                    <a:pt x="134996" y="1096809"/>
                  </a:lnTo>
                  <a:lnTo>
                    <a:pt x="183896" y="1103376"/>
                  </a:lnTo>
                  <a:lnTo>
                    <a:pt x="3559048" y="1103376"/>
                  </a:lnTo>
                  <a:lnTo>
                    <a:pt x="3607947" y="1096809"/>
                  </a:lnTo>
                  <a:lnTo>
                    <a:pt x="3651880" y="1078277"/>
                  </a:lnTo>
                  <a:lnTo>
                    <a:pt x="3689095" y="1049527"/>
                  </a:lnTo>
                  <a:lnTo>
                    <a:pt x="3717845" y="1012312"/>
                  </a:lnTo>
                  <a:lnTo>
                    <a:pt x="3736377" y="968379"/>
                  </a:lnTo>
                  <a:lnTo>
                    <a:pt x="3742944" y="919480"/>
                  </a:lnTo>
                  <a:lnTo>
                    <a:pt x="3742944" y="183896"/>
                  </a:lnTo>
                  <a:lnTo>
                    <a:pt x="3736377" y="134996"/>
                  </a:lnTo>
                  <a:lnTo>
                    <a:pt x="3717845" y="91063"/>
                  </a:lnTo>
                  <a:lnTo>
                    <a:pt x="3689096" y="53848"/>
                  </a:lnTo>
                  <a:lnTo>
                    <a:pt x="3651880" y="25098"/>
                  </a:lnTo>
                  <a:lnTo>
                    <a:pt x="3607947" y="6566"/>
                  </a:lnTo>
                  <a:lnTo>
                    <a:pt x="3559048" y="0"/>
                  </a:lnTo>
                  <a:close/>
                </a:path>
              </a:pathLst>
            </a:custGeom>
            <a:solidFill>
              <a:srgbClr val="ACC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314950" y="1102613"/>
              <a:ext cx="3743325" cy="1103630"/>
            </a:xfrm>
            <a:custGeom>
              <a:avLst/>
              <a:gdLst/>
              <a:ahLst/>
              <a:cxnLst/>
              <a:rect l="l" t="t" r="r" b="b"/>
              <a:pathLst>
                <a:path w="3743325" h="1103630">
                  <a:moveTo>
                    <a:pt x="0" y="183896"/>
                  </a:moveTo>
                  <a:lnTo>
                    <a:pt x="6566" y="134996"/>
                  </a:lnTo>
                  <a:lnTo>
                    <a:pt x="25098" y="91063"/>
                  </a:lnTo>
                  <a:lnTo>
                    <a:pt x="53848" y="53847"/>
                  </a:lnTo>
                  <a:lnTo>
                    <a:pt x="91063" y="25098"/>
                  </a:lnTo>
                  <a:lnTo>
                    <a:pt x="134996" y="6566"/>
                  </a:lnTo>
                  <a:lnTo>
                    <a:pt x="183896" y="0"/>
                  </a:lnTo>
                  <a:lnTo>
                    <a:pt x="3559048" y="0"/>
                  </a:lnTo>
                  <a:lnTo>
                    <a:pt x="3607947" y="6566"/>
                  </a:lnTo>
                  <a:lnTo>
                    <a:pt x="3651880" y="25098"/>
                  </a:lnTo>
                  <a:lnTo>
                    <a:pt x="3689096" y="53848"/>
                  </a:lnTo>
                  <a:lnTo>
                    <a:pt x="3717845" y="91063"/>
                  </a:lnTo>
                  <a:lnTo>
                    <a:pt x="3736377" y="134996"/>
                  </a:lnTo>
                  <a:lnTo>
                    <a:pt x="3742944" y="183896"/>
                  </a:lnTo>
                  <a:lnTo>
                    <a:pt x="3742944" y="919480"/>
                  </a:lnTo>
                  <a:lnTo>
                    <a:pt x="3736377" y="968379"/>
                  </a:lnTo>
                  <a:lnTo>
                    <a:pt x="3717845" y="1012312"/>
                  </a:lnTo>
                  <a:lnTo>
                    <a:pt x="3689095" y="1049527"/>
                  </a:lnTo>
                  <a:lnTo>
                    <a:pt x="3651880" y="1078277"/>
                  </a:lnTo>
                  <a:lnTo>
                    <a:pt x="3607947" y="1096809"/>
                  </a:lnTo>
                  <a:lnTo>
                    <a:pt x="3559048" y="1103376"/>
                  </a:lnTo>
                  <a:lnTo>
                    <a:pt x="183896" y="1103376"/>
                  </a:lnTo>
                  <a:lnTo>
                    <a:pt x="134996" y="1096809"/>
                  </a:lnTo>
                  <a:lnTo>
                    <a:pt x="91063" y="1078277"/>
                  </a:lnTo>
                  <a:lnTo>
                    <a:pt x="53847" y="1049528"/>
                  </a:lnTo>
                  <a:lnTo>
                    <a:pt x="25098" y="1012312"/>
                  </a:lnTo>
                  <a:lnTo>
                    <a:pt x="6566" y="968379"/>
                  </a:lnTo>
                  <a:lnTo>
                    <a:pt x="0" y="919480"/>
                  </a:lnTo>
                  <a:lnTo>
                    <a:pt x="0" y="183896"/>
                  </a:lnTo>
                  <a:close/>
                </a:path>
              </a:pathLst>
            </a:custGeom>
            <a:ln w="19812">
              <a:solidFill>
                <a:srgbClr val="7171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392673" y="1037200"/>
            <a:ext cx="3175000" cy="1016000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975994">
              <a:lnSpc>
                <a:spcPct val="100000"/>
              </a:lnSpc>
              <a:spcBef>
                <a:spcPts val="1125"/>
              </a:spcBef>
            </a:pPr>
            <a:r>
              <a:rPr dirty="0" sz="1650" spc="-30" b="1" i="1">
                <a:latin typeface="Gadugi"/>
                <a:cs typeface="Gadugi"/>
              </a:rPr>
              <a:t>Access</a:t>
            </a:r>
            <a:r>
              <a:rPr dirty="0" sz="1650" spc="-70" b="1" i="1">
                <a:latin typeface="Gadugi"/>
                <a:cs typeface="Gadugi"/>
              </a:rPr>
              <a:t> </a:t>
            </a:r>
            <a:r>
              <a:rPr dirty="0" sz="1650" spc="-30" b="1" i="1">
                <a:latin typeface="Gadugi"/>
                <a:cs typeface="Gadugi"/>
              </a:rPr>
              <a:t>to</a:t>
            </a:r>
            <a:r>
              <a:rPr dirty="0" sz="1650" spc="-40" b="1" i="1">
                <a:latin typeface="Gadugi"/>
                <a:cs typeface="Gadugi"/>
              </a:rPr>
              <a:t> </a:t>
            </a:r>
            <a:r>
              <a:rPr dirty="0" sz="1650" spc="-30" b="1" i="1">
                <a:latin typeface="Gadugi"/>
                <a:cs typeface="Gadugi"/>
              </a:rPr>
              <a:t>finance</a:t>
            </a:r>
            <a:endParaRPr sz="16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Dimension</a:t>
            </a:r>
            <a:r>
              <a:rPr dirty="0" u="sng" sz="1600" spc="-4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6:</a:t>
            </a:r>
            <a:r>
              <a:rPr dirty="0" sz="1600" spc="-5" b="1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Access to</a:t>
            </a:r>
            <a:r>
              <a:rPr dirty="0" sz="1600" spc="-10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finance</a:t>
            </a:r>
            <a:r>
              <a:rPr dirty="0" sz="1600" spc="-10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for</a:t>
            </a:r>
            <a:endParaRPr sz="16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Gadugi"/>
                <a:cs typeface="Gadugi"/>
              </a:rPr>
              <a:t>SMEs</a:t>
            </a:r>
            <a:endParaRPr sz="1600">
              <a:latin typeface="Gadugi"/>
              <a:cs typeface="Gadug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243829" y="2627122"/>
            <a:ext cx="3824604" cy="1684655"/>
            <a:chOff x="5243829" y="2627122"/>
            <a:chExt cx="3824604" cy="1684655"/>
          </a:xfrm>
        </p:grpSpPr>
        <p:sp>
          <p:nvSpPr>
            <p:cNvPr id="25" name="object 25"/>
            <p:cNvSpPr/>
            <p:nvPr/>
          </p:nvSpPr>
          <p:spPr>
            <a:xfrm>
              <a:off x="5253989" y="2637282"/>
              <a:ext cx="3804285" cy="1664335"/>
            </a:xfrm>
            <a:custGeom>
              <a:avLst/>
              <a:gdLst/>
              <a:ahLst/>
              <a:cxnLst/>
              <a:rect l="l" t="t" r="r" b="b"/>
              <a:pathLst>
                <a:path w="3804284" h="1664335">
                  <a:moveTo>
                    <a:pt x="3526536" y="0"/>
                  </a:moveTo>
                  <a:lnTo>
                    <a:pt x="277368" y="0"/>
                  </a:lnTo>
                  <a:lnTo>
                    <a:pt x="227517" y="4469"/>
                  </a:lnTo>
                  <a:lnTo>
                    <a:pt x="180595" y="17355"/>
                  </a:lnTo>
                  <a:lnTo>
                    <a:pt x="137385" y="37874"/>
                  </a:lnTo>
                  <a:lnTo>
                    <a:pt x="98673" y="65241"/>
                  </a:lnTo>
                  <a:lnTo>
                    <a:pt x="65241" y="98673"/>
                  </a:lnTo>
                  <a:lnTo>
                    <a:pt x="37874" y="137385"/>
                  </a:lnTo>
                  <a:lnTo>
                    <a:pt x="17355" y="180595"/>
                  </a:lnTo>
                  <a:lnTo>
                    <a:pt x="4469" y="227517"/>
                  </a:lnTo>
                  <a:lnTo>
                    <a:pt x="0" y="277367"/>
                  </a:lnTo>
                  <a:lnTo>
                    <a:pt x="0" y="1386839"/>
                  </a:lnTo>
                  <a:lnTo>
                    <a:pt x="4469" y="1436690"/>
                  </a:lnTo>
                  <a:lnTo>
                    <a:pt x="17355" y="1483612"/>
                  </a:lnTo>
                  <a:lnTo>
                    <a:pt x="37874" y="1526822"/>
                  </a:lnTo>
                  <a:lnTo>
                    <a:pt x="65241" y="1565534"/>
                  </a:lnTo>
                  <a:lnTo>
                    <a:pt x="98673" y="1598966"/>
                  </a:lnTo>
                  <a:lnTo>
                    <a:pt x="137385" y="1626333"/>
                  </a:lnTo>
                  <a:lnTo>
                    <a:pt x="180595" y="1646852"/>
                  </a:lnTo>
                  <a:lnTo>
                    <a:pt x="227517" y="1659738"/>
                  </a:lnTo>
                  <a:lnTo>
                    <a:pt x="277368" y="1664207"/>
                  </a:lnTo>
                  <a:lnTo>
                    <a:pt x="3526536" y="1664207"/>
                  </a:lnTo>
                  <a:lnTo>
                    <a:pt x="3576386" y="1659738"/>
                  </a:lnTo>
                  <a:lnTo>
                    <a:pt x="3623308" y="1646852"/>
                  </a:lnTo>
                  <a:lnTo>
                    <a:pt x="3666518" y="1626333"/>
                  </a:lnTo>
                  <a:lnTo>
                    <a:pt x="3705230" y="1598966"/>
                  </a:lnTo>
                  <a:lnTo>
                    <a:pt x="3738662" y="1565534"/>
                  </a:lnTo>
                  <a:lnTo>
                    <a:pt x="3766029" y="1526822"/>
                  </a:lnTo>
                  <a:lnTo>
                    <a:pt x="3786548" y="1483612"/>
                  </a:lnTo>
                  <a:lnTo>
                    <a:pt x="3799434" y="1436690"/>
                  </a:lnTo>
                  <a:lnTo>
                    <a:pt x="3803904" y="1386839"/>
                  </a:lnTo>
                  <a:lnTo>
                    <a:pt x="3803904" y="277367"/>
                  </a:lnTo>
                  <a:lnTo>
                    <a:pt x="3799434" y="227517"/>
                  </a:lnTo>
                  <a:lnTo>
                    <a:pt x="3786548" y="180595"/>
                  </a:lnTo>
                  <a:lnTo>
                    <a:pt x="3766029" y="137385"/>
                  </a:lnTo>
                  <a:lnTo>
                    <a:pt x="3738662" y="98673"/>
                  </a:lnTo>
                  <a:lnTo>
                    <a:pt x="3705230" y="65241"/>
                  </a:lnTo>
                  <a:lnTo>
                    <a:pt x="3666518" y="37874"/>
                  </a:lnTo>
                  <a:lnTo>
                    <a:pt x="3623308" y="17355"/>
                  </a:lnTo>
                  <a:lnTo>
                    <a:pt x="3576386" y="4469"/>
                  </a:lnTo>
                  <a:lnTo>
                    <a:pt x="3526536" y="0"/>
                  </a:lnTo>
                  <a:close/>
                </a:path>
              </a:pathLst>
            </a:custGeom>
            <a:solidFill>
              <a:srgbClr val="ACC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253989" y="2637282"/>
              <a:ext cx="3804285" cy="1664335"/>
            </a:xfrm>
            <a:custGeom>
              <a:avLst/>
              <a:gdLst/>
              <a:ahLst/>
              <a:cxnLst/>
              <a:rect l="l" t="t" r="r" b="b"/>
              <a:pathLst>
                <a:path w="3804284" h="1664335">
                  <a:moveTo>
                    <a:pt x="0" y="277367"/>
                  </a:moveTo>
                  <a:lnTo>
                    <a:pt x="4469" y="227517"/>
                  </a:lnTo>
                  <a:lnTo>
                    <a:pt x="17355" y="180595"/>
                  </a:lnTo>
                  <a:lnTo>
                    <a:pt x="37874" y="137385"/>
                  </a:lnTo>
                  <a:lnTo>
                    <a:pt x="65241" y="98673"/>
                  </a:lnTo>
                  <a:lnTo>
                    <a:pt x="98673" y="65241"/>
                  </a:lnTo>
                  <a:lnTo>
                    <a:pt x="137385" y="37874"/>
                  </a:lnTo>
                  <a:lnTo>
                    <a:pt x="180595" y="17355"/>
                  </a:lnTo>
                  <a:lnTo>
                    <a:pt x="227517" y="4469"/>
                  </a:lnTo>
                  <a:lnTo>
                    <a:pt x="277368" y="0"/>
                  </a:lnTo>
                  <a:lnTo>
                    <a:pt x="3526536" y="0"/>
                  </a:lnTo>
                  <a:lnTo>
                    <a:pt x="3576386" y="4469"/>
                  </a:lnTo>
                  <a:lnTo>
                    <a:pt x="3623308" y="17355"/>
                  </a:lnTo>
                  <a:lnTo>
                    <a:pt x="3666518" y="37874"/>
                  </a:lnTo>
                  <a:lnTo>
                    <a:pt x="3705230" y="65241"/>
                  </a:lnTo>
                  <a:lnTo>
                    <a:pt x="3738662" y="98673"/>
                  </a:lnTo>
                  <a:lnTo>
                    <a:pt x="3766029" y="137385"/>
                  </a:lnTo>
                  <a:lnTo>
                    <a:pt x="3786548" y="180595"/>
                  </a:lnTo>
                  <a:lnTo>
                    <a:pt x="3799434" y="227517"/>
                  </a:lnTo>
                  <a:lnTo>
                    <a:pt x="3803904" y="277367"/>
                  </a:lnTo>
                  <a:lnTo>
                    <a:pt x="3803904" y="1386839"/>
                  </a:lnTo>
                  <a:lnTo>
                    <a:pt x="3799434" y="1436690"/>
                  </a:lnTo>
                  <a:lnTo>
                    <a:pt x="3786548" y="1483612"/>
                  </a:lnTo>
                  <a:lnTo>
                    <a:pt x="3766029" y="1526822"/>
                  </a:lnTo>
                  <a:lnTo>
                    <a:pt x="3738662" y="1565534"/>
                  </a:lnTo>
                  <a:lnTo>
                    <a:pt x="3705230" y="1598966"/>
                  </a:lnTo>
                  <a:lnTo>
                    <a:pt x="3666518" y="1626333"/>
                  </a:lnTo>
                  <a:lnTo>
                    <a:pt x="3623308" y="1646852"/>
                  </a:lnTo>
                  <a:lnTo>
                    <a:pt x="3576386" y="1659738"/>
                  </a:lnTo>
                  <a:lnTo>
                    <a:pt x="3526536" y="1664207"/>
                  </a:lnTo>
                  <a:lnTo>
                    <a:pt x="277368" y="1664207"/>
                  </a:lnTo>
                  <a:lnTo>
                    <a:pt x="227517" y="1659738"/>
                  </a:lnTo>
                  <a:lnTo>
                    <a:pt x="180595" y="1646852"/>
                  </a:lnTo>
                  <a:lnTo>
                    <a:pt x="137385" y="1626333"/>
                  </a:lnTo>
                  <a:lnTo>
                    <a:pt x="98673" y="1598966"/>
                  </a:lnTo>
                  <a:lnTo>
                    <a:pt x="65241" y="1565534"/>
                  </a:lnTo>
                  <a:lnTo>
                    <a:pt x="37874" y="1526822"/>
                  </a:lnTo>
                  <a:lnTo>
                    <a:pt x="17355" y="1483612"/>
                  </a:lnTo>
                  <a:lnTo>
                    <a:pt x="4469" y="1436690"/>
                  </a:lnTo>
                  <a:lnTo>
                    <a:pt x="0" y="1386839"/>
                  </a:lnTo>
                  <a:lnTo>
                    <a:pt x="0" y="277367"/>
                  </a:lnTo>
                  <a:close/>
                </a:path>
              </a:pathLst>
            </a:custGeom>
            <a:ln w="19811">
              <a:solidFill>
                <a:srgbClr val="7171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448805" y="2726523"/>
            <a:ext cx="1412875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50" spc="-45" b="1" i="1">
                <a:latin typeface="Gadugi"/>
                <a:cs typeface="Gadugi"/>
              </a:rPr>
              <a:t>Huma</a:t>
            </a:r>
            <a:r>
              <a:rPr dirty="0" sz="1650" spc="-35" b="1" i="1">
                <a:latin typeface="Gadugi"/>
                <a:cs typeface="Gadugi"/>
              </a:rPr>
              <a:t>n</a:t>
            </a:r>
            <a:r>
              <a:rPr dirty="0" sz="1650" spc="-20" b="1" i="1">
                <a:latin typeface="Gadugi"/>
                <a:cs typeface="Gadugi"/>
              </a:rPr>
              <a:t> </a:t>
            </a:r>
            <a:r>
              <a:rPr dirty="0" sz="1650" spc="-30" b="1" i="1">
                <a:latin typeface="Gadugi"/>
                <a:cs typeface="Gadugi"/>
              </a:rPr>
              <a:t>c</a:t>
            </a:r>
            <a:r>
              <a:rPr dirty="0" sz="1650" spc="-25" b="1" i="1">
                <a:latin typeface="Gadugi"/>
                <a:cs typeface="Gadugi"/>
              </a:rPr>
              <a:t>a</a:t>
            </a:r>
            <a:r>
              <a:rPr dirty="0" sz="1650" spc="-30" b="1" i="1">
                <a:latin typeface="Gadugi"/>
                <a:cs typeface="Gadugi"/>
              </a:rPr>
              <a:t>pi</a:t>
            </a:r>
            <a:r>
              <a:rPr dirty="0" sz="1650" spc="-25" b="1" i="1">
                <a:latin typeface="Gadugi"/>
                <a:cs typeface="Gadugi"/>
              </a:rPr>
              <a:t>tal</a:t>
            </a:r>
            <a:endParaRPr sz="1650">
              <a:latin typeface="Gadugi"/>
              <a:cs typeface="Gadug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58765" y="3103244"/>
            <a:ext cx="3475990" cy="873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Dimension</a:t>
            </a:r>
            <a:r>
              <a:rPr dirty="0" u="sng" sz="1600" spc="-3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1:</a:t>
            </a:r>
            <a:r>
              <a:rPr dirty="0" sz="1600" spc="10" b="1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Entrepreneurial</a:t>
            </a:r>
            <a:r>
              <a:rPr dirty="0" sz="1600" spc="35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learning</a:t>
            </a:r>
            <a:endParaRPr sz="16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Gadugi"/>
                <a:cs typeface="Gadugi"/>
              </a:rPr>
              <a:t>and</a:t>
            </a:r>
            <a:r>
              <a:rPr dirty="0" sz="1600" spc="-35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women’s</a:t>
            </a:r>
            <a:r>
              <a:rPr dirty="0" sz="1600" spc="-15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entrepreneurship</a:t>
            </a:r>
            <a:endParaRPr sz="16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Dimension</a:t>
            </a:r>
            <a:r>
              <a:rPr dirty="0" sz="1600" spc="-40" b="1">
                <a:latin typeface="Gadugi"/>
                <a:cs typeface="Gadugi"/>
              </a:rPr>
              <a:t> </a:t>
            </a:r>
            <a:r>
              <a:rPr dirty="0" sz="1600" b="1">
                <a:latin typeface="Gadugi"/>
                <a:cs typeface="Gadugi"/>
              </a:rPr>
              <a:t>8a:</a:t>
            </a:r>
            <a:r>
              <a:rPr dirty="0" sz="1600" spc="-10" b="1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Enterprise</a:t>
            </a:r>
            <a:r>
              <a:rPr dirty="0" sz="1600" spc="20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skills</a:t>
            </a:r>
            <a:endParaRPr sz="1600">
              <a:latin typeface="Gadugi"/>
              <a:cs typeface="Gadug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071617" y="2418333"/>
            <a:ext cx="477520" cy="445770"/>
            <a:chOff x="5071617" y="2418333"/>
            <a:chExt cx="477520" cy="445770"/>
          </a:xfrm>
        </p:grpSpPr>
        <p:sp>
          <p:nvSpPr>
            <p:cNvPr id="30" name="object 30"/>
            <p:cNvSpPr/>
            <p:nvPr/>
          </p:nvSpPr>
          <p:spPr>
            <a:xfrm>
              <a:off x="5081777" y="2428493"/>
              <a:ext cx="457200" cy="425450"/>
            </a:xfrm>
            <a:custGeom>
              <a:avLst/>
              <a:gdLst/>
              <a:ahLst/>
              <a:cxnLst/>
              <a:rect l="l" t="t" r="r" b="b"/>
              <a:pathLst>
                <a:path w="457200" h="425450">
                  <a:moveTo>
                    <a:pt x="228600" y="0"/>
                  </a:moveTo>
                  <a:lnTo>
                    <a:pt x="182533" y="4316"/>
                  </a:lnTo>
                  <a:lnTo>
                    <a:pt x="139624" y="16698"/>
                  </a:lnTo>
                  <a:lnTo>
                    <a:pt x="100793" y="36292"/>
                  </a:lnTo>
                  <a:lnTo>
                    <a:pt x="66960" y="62245"/>
                  </a:lnTo>
                  <a:lnTo>
                    <a:pt x="39045" y="93705"/>
                  </a:lnTo>
                  <a:lnTo>
                    <a:pt x="17966" y="129819"/>
                  </a:lnTo>
                  <a:lnTo>
                    <a:pt x="4644" y="169734"/>
                  </a:lnTo>
                  <a:lnTo>
                    <a:pt x="0" y="212597"/>
                  </a:lnTo>
                  <a:lnTo>
                    <a:pt x="4644" y="255461"/>
                  </a:lnTo>
                  <a:lnTo>
                    <a:pt x="17966" y="295376"/>
                  </a:lnTo>
                  <a:lnTo>
                    <a:pt x="39045" y="331490"/>
                  </a:lnTo>
                  <a:lnTo>
                    <a:pt x="66960" y="362950"/>
                  </a:lnTo>
                  <a:lnTo>
                    <a:pt x="100793" y="388903"/>
                  </a:lnTo>
                  <a:lnTo>
                    <a:pt x="139624" y="408497"/>
                  </a:lnTo>
                  <a:lnTo>
                    <a:pt x="182533" y="420879"/>
                  </a:lnTo>
                  <a:lnTo>
                    <a:pt x="228600" y="425195"/>
                  </a:lnTo>
                  <a:lnTo>
                    <a:pt x="274666" y="420879"/>
                  </a:lnTo>
                  <a:lnTo>
                    <a:pt x="317575" y="408497"/>
                  </a:lnTo>
                  <a:lnTo>
                    <a:pt x="356406" y="388903"/>
                  </a:lnTo>
                  <a:lnTo>
                    <a:pt x="390239" y="362950"/>
                  </a:lnTo>
                  <a:lnTo>
                    <a:pt x="418154" y="331490"/>
                  </a:lnTo>
                  <a:lnTo>
                    <a:pt x="439233" y="295376"/>
                  </a:lnTo>
                  <a:lnTo>
                    <a:pt x="452555" y="255461"/>
                  </a:lnTo>
                  <a:lnTo>
                    <a:pt x="457200" y="212597"/>
                  </a:lnTo>
                  <a:lnTo>
                    <a:pt x="452555" y="169734"/>
                  </a:lnTo>
                  <a:lnTo>
                    <a:pt x="439233" y="129819"/>
                  </a:lnTo>
                  <a:lnTo>
                    <a:pt x="418154" y="93705"/>
                  </a:lnTo>
                  <a:lnTo>
                    <a:pt x="390239" y="62245"/>
                  </a:lnTo>
                  <a:lnTo>
                    <a:pt x="356406" y="36292"/>
                  </a:lnTo>
                  <a:lnTo>
                    <a:pt x="317575" y="16698"/>
                  </a:lnTo>
                  <a:lnTo>
                    <a:pt x="274666" y="431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A9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081777" y="2428493"/>
              <a:ext cx="457200" cy="425450"/>
            </a:xfrm>
            <a:custGeom>
              <a:avLst/>
              <a:gdLst/>
              <a:ahLst/>
              <a:cxnLst/>
              <a:rect l="l" t="t" r="r" b="b"/>
              <a:pathLst>
                <a:path w="457200" h="425450">
                  <a:moveTo>
                    <a:pt x="0" y="212597"/>
                  </a:moveTo>
                  <a:lnTo>
                    <a:pt x="4644" y="169734"/>
                  </a:lnTo>
                  <a:lnTo>
                    <a:pt x="17966" y="129819"/>
                  </a:lnTo>
                  <a:lnTo>
                    <a:pt x="39045" y="93705"/>
                  </a:lnTo>
                  <a:lnTo>
                    <a:pt x="66960" y="62245"/>
                  </a:lnTo>
                  <a:lnTo>
                    <a:pt x="100793" y="36292"/>
                  </a:lnTo>
                  <a:lnTo>
                    <a:pt x="139624" y="16698"/>
                  </a:lnTo>
                  <a:lnTo>
                    <a:pt x="182533" y="4316"/>
                  </a:lnTo>
                  <a:lnTo>
                    <a:pt x="228600" y="0"/>
                  </a:lnTo>
                  <a:lnTo>
                    <a:pt x="274666" y="4316"/>
                  </a:lnTo>
                  <a:lnTo>
                    <a:pt x="317575" y="16698"/>
                  </a:lnTo>
                  <a:lnTo>
                    <a:pt x="356406" y="36292"/>
                  </a:lnTo>
                  <a:lnTo>
                    <a:pt x="390239" y="62245"/>
                  </a:lnTo>
                  <a:lnTo>
                    <a:pt x="418154" y="93705"/>
                  </a:lnTo>
                  <a:lnTo>
                    <a:pt x="439233" y="129819"/>
                  </a:lnTo>
                  <a:lnTo>
                    <a:pt x="452555" y="169734"/>
                  </a:lnTo>
                  <a:lnTo>
                    <a:pt x="457200" y="212597"/>
                  </a:lnTo>
                  <a:lnTo>
                    <a:pt x="452555" y="255461"/>
                  </a:lnTo>
                  <a:lnTo>
                    <a:pt x="439233" y="295376"/>
                  </a:lnTo>
                  <a:lnTo>
                    <a:pt x="418154" y="331490"/>
                  </a:lnTo>
                  <a:lnTo>
                    <a:pt x="390239" y="362950"/>
                  </a:lnTo>
                  <a:lnTo>
                    <a:pt x="356406" y="388903"/>
                  </a:lnTo>
                  <a:lnTo>
                    <a:pt x="317575" y="408497"/>
                  </a:lnTo>
                  <a:lnTo>
                    <a:pt x="274666" y="420879"/>
                  </a:lnTo>
                  <a:lnTo>
                    <a:pt x="228600" y="425195"/>
                  </a:lnTo>
                  <a:lnTo>
                    <a:pt x="182533" y="420879"/>
                  </a:lnTo>
                  <a:lnTo>
                    <a:pt x="139624" y="408497"/>
                  </a:lnTo>
                  <a:lnTo>
                    <a:pt x="100793" y="388903"/>
                  </a:lnTo>
                  <a:lnTo>
                    <a:pt x="66960" y="362950"/>
                  </a:lnTo>
                  <a:lnTo>
                    <a:pt x="39045" y="331490"/>
                  </a:lnTo>
                  <a:lnTo>
                    <a:pt x="17966" y="295376"/>
                  </a:lnTo>
                  <a:lnTo>
                    <a:pt x="4644" y="255461"/>
                  </a:lnTo>
                  <a:lnTo>
                    <a:pt x="0" y="2125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5246878" y="2494025"/>
            <a:ext cx="128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243829" y="4643373"/>
            <a:ext cx="3824604" cy="1677035"/>
            <a:chOff x="5243829" y="4643373"/>
            <a:chExt cx="3824604" cy="1677035"/>
          </a:xfrm>
        </p:grpSpPr>
        <p:sp>
          <p:nvSpPr>
            <p:cNvPr id="34" name="object 34"/>
            <p:cNvSpPr/>
            <p:nvPr/>
          </p:nvSpPr>
          <p:spPr>
            <a:xfrm>
              <a:off x="5253989" y="4653533"/>
              <a:ext cx="3804285" cy="1656714"/>
            </a:xfrm>
            <a:custGeom>
              <a:avLst/>
              <a:gdLst/>
              <a:ahLst/>
              <a:cxnLst/>
              <a:rect l="l" t="t" r="r" b="b"/>
              <a:pathLst>
                <a:path w="3804284" h="1656714">
                  <a:moveTo>
                    <a:pt x="3527806" y="0"/>
                  </a:moveTo>
                  <a:lnTo>
                    <a:pt x="276098" y="0"/>
                  </a:lnTo>
                  <a:lnTo>
                    <a:pt x="226457" y="4446"/>
                  </a:lnTo>
                  <a:lnTo>
                    <a:pt x="179741" y="17268"/>
                  </a:lnTo>
                  <a:lnTo>
                    <a:pt x="136727" y="37686"/>
                  </a:lnTo>
                  <a:lnTo>
                    <a:pt x="98194" y="64920"/>
                  </a:lnTo>
                  <a:lnTo>
                    <a:pt x="64920" y="98194"/>
                  </a:lnTo>
                  <a:lnTo>
                    <a:pt x="37686" y="136727"/>
                  </a:lnTo>
                  <a:lnTo>
                    <a:pt x="17268" y="179741"/>
                  </a:lnTo>
                  <a:lnTo>
                    <a:pt x="4446" y="226457"/>
                  </a:lnTo>
                  <a:lnTo>
                    <a:pt x="0" y="276098"/>
                  </a:lnTo>
                  <a:lnTo>
                    <a:pt x="0" y="1380490"/>
                  </a:lnTo>
                  <a:lnTo>
                    <a:pt x="4446" y="1430116"/>
                  </a:lnTo>
                  <a:lnTo>
                    <a:pt x="17268" y="1476826"/>
                  </a:lnTo>
                  <a:lnTo>
                    <a:pt x="37686" y="1519838"/>
                  </a:lnTo>
                  <a:lnTo>
                    <a:pt x="64920" y="1558372"/>
                  </a:lnTo>
                  <a:lnTo>
                    <a:pt x="98194" y="1591650"/>
                  </a:lnTo>
                  <a:lnTo>
                    <a:pt x="136727" y="1618890"/>
                  </a:lnTo>
                  <a:lnTo>
                    <a:pt x="179741" y="1639313"/>
                  </a:lnTo>
                  <a:lnTo>
                    <a:pt x="226457" y="1652139"/>
                  </a:lnTo>
                  <a:lnTo>
                    <a:pt x="276098" y="1656588"/>
                  </a:lnTo>
                  <a:lnTo>
                    <a:pt x="3527806" y="1656588"/>
                  </a:lnTo>
                  <a:lnTo>
                    <a:pt x="3577446" y="1652139"/>
                  </a:lnTo>
                  <a:lnTo>
                    <a:pt x="3624162" y="1639313"/>
                  </a:lnTo>
                  <a:lnTo>
                    <a:pt x="3667176" y="1618890"/>
                  </a:lnTo>
                  <a:lnTo>
                    <a:pt x="3705709" y="1591650"/>
                  </a:lnTo>
                  <a:lnTo>
                    <a:pt x="3738983" y="1558372"/>
                  </a:lnTo>
                  <a:lnTo>
                    <a:pt x="3766217" y="1519838"/>
                  </a:lnTo>
                  <a:lnTo>
                    <a:pt x="3786635" y="1476826"/>
                  </a:lnTo>
                  <a:lnTo>
                    <a:pt x="3799457" y="1430116"/>
                  </a:lnTo>
                  <a:lnTo>
                    <a:pt x="3803904" y="1380490"/>
                  </a:lnTo>
                  <a:lnTo>
                    <a:pt x="3803904" y="276098"/>
                  </a:lnTo>
                  <a:lnTo>
                    <a:pt x="3799457" y="226457"/>
                  </a:lnTo>
                  <a:lnTo>
                    <a:pt x="3786635" y="179741"/>
                  </a:lnTo>
                  <a:lnTo>
                    <a:pt x="3766217" y="136727"/>
                  </a:lnTo>
                  <a:lnTo>
                    <a:pt x="3738983" y="98194"/>
                  </a:lnTo>
                  <a:lnTo>
                    <a:pt x="3705709" y="64920"/>
                  </a:lnTo>
                  <a:lnTo>
                    <a:pt x="3667176" y="37686"/>
                  </a:lnTo>
                  <a:lnTo>
                    <a:pt x="3624162" y="17268"/>
                  </a:lnTo>
                  <a:lnTo>
                    <a:pt x="3577446" y="4446"/>
                  </a:lnTo>
                  <a:lnTo>
                    <a:pt x="3527806" y="0"/>
                  </a:lnTo>
                  <a:close/>
                </a:path>
              </a:pathLst>
            </a:custGeom>
            <a:solidFill>
              <a:srgbClr val="ACC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253989" y="4653533"/>
              <a:ext cx="3804285" cy="1656714"/>
            </a:xfrm>
            <a:custGeom>
              <a:avLst/>
              <a:gdLst/>
              <a:ahLst/>
              <a:cxnLst/>
              <a:rect l="l" t="t" r="r" b="b"/>
              <a:pathLst>
                <a:path w="3804284" h="1656714">
                  <a:moveTo>
                    <a:pt x="0" y="276098"/>
                  </a:moveTo>
                  <a:lnTo>
                    <a:pt x="4446" y="226457"/>
                  </a:lnTo>
                  <a:lnTo>
                    <a:pt x="17268" y="179741"/>
                  </a:lnTo>
                  <a:lnTo>
                    <a:pt x="37686" y="136727"/>
                  </a:lnTo>
                  <a:lnTo>
                    <a:pt x="64920" y="98194"/>
                  </a:lnTo>
                  <a:lnTo>
                    <a:pt x="98194" y="64920"/>
                  </a:lnTo>
                  <a:lnTo>
                    <a:pt x="136727" y="37686"/>
                  </a:lnTo>
                  <a:lnTo>
                    <a:pt x="179741" y="17268"/>
                  </a:lnTo>
                  <a:lnTo>
                    <a:pt x="226457" y="4446"/>
                  </a:lnTo>
                  <a:lnTo>
                    <a:pt x="276098" y="0"/>
                  </a:lnTo>
                  <a:lnTo>
                    <a:pt x="3527806" y="0"/>
                  </a:lnTo>
                  <a:lnTo>
                    <a:pt x="3577446" y="4446"/>
                  </a:lnTo>
                  <a:lnTo>
                    <a:pt x="3624162" y="17268"/>
                  </a:lnTo>
                  <a:lnTo>
                    <a:pt x="3667176" y="37686"/>
                  </a:lnTo>
                  <a:lnTo>
                    <a:pt x="3705709" y="64920"/>
                  </a:lnTo>
                  <a:lnTo>
                    <a:pt x="3738983" y="98194"/>
                  </a:lnTo>
                  <a:lnTo>
                    <a:pt x="3766217" y="136727"/>
                  </a:lnTo>
                  <a:lnTo>
                    <a:pt x="3786635" y="179741"/>
                  </a:lnTo>
                  <a:lnTo>
                    <a:pt x="3799457" y="226457"/>
                  </a:lnTo>
                  <a:lnTo>
                    <a:pt x="3803904" y="276098"/>
                  </a:lnTo>
                  <a:lnTo>
                    <a:pt x="3803904" y="1380490"/>
                  </a:lnTo>
                  <a:lnTo>
                    <a:pt x="3799457" y="1430116"/>
                  </a:lnTo>
                  <a:lnTo>
                    <a:pt x="3786635" y="1476826"/>
                  </a:lnTo>
                  <a:lnTo>
                    <a:pt x="3766217" y="1519838"/>
                  </a:lnTo>
                  <a:lnTo>
                    <a:pt x="3738983" y="1558372"/>
                  </a:lnTo>
                  <a:lnTo>
                    <a:pt x="3705709" y="1591650"/>
                  </a:lnTo>
                  <a:lnTo>
                    <a:pt x="3667176" y="1618890"/>
                  </a:lnTo>
                  <a:lnTo>
                    <a:pt x="3624162" y="1639313"/>
                  </a:lnTo>
                  <a:lnTo>
                    <a:pt x="3577446" y="1652139"/>
                  </a:lnTo>
                  <a:lnTo>
                    <a:pt x="3527806" y="1656588"/>
                  </a:lnTo>
                  <a:lnTo>
                    <a:pt x="276098" y="1656588"/>
                  </a:lnTo>
                  <a:lnTo>
                    <a:pt x="226457" y="1652139"/>
                  </a:lnTo>
                  <a:lnTo>
                    <a:pt x="179741" y="1639313"/>
                  </a:lnTo>
                  <a:lnTo>
                    <a:pt x="136727" y="1618890"/>
                  </a:lnTo>
                  <a:lnTo>
                    <a:pt x="98194" y="1591650"/>
                  </a:lnTo>
                  <a:lnTo>
                    <a:pt x="64920" y="1558372"/>
                  </a:lnTo>
                  <a:lnTo>
                    <a:pt x="37686" y="1519838"/>
                  </a:lnTo>
                  <a:lnTo>
                    <a:pt x="17268" y="1476826"/>
                  </a:lnTo>
                  <a:lnTo>
                    <a:pt x="4446" y="1430116"/>
                  </a:lnTo>
                  <a:lnTo>
                    <a:pt x="0" y="1380490"/>
                  </a:lnTo>
                  <a:lnTo>
                    <a:pt x="0" y="276098"/>
                  </a:lnTo>
                  <a:close/>
                </a:path>
              </a:pathLst>
            </a:custGeom>
            <a:ln w="19812">
              <a:solidFill>
                <a:srgbClr val="7171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5971159" y="4742775"/>
            <a:ext cx="2369820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50" spc="-40" b="1" i="1">
                <a:latin typeface="Gadugi"/>
                <a:cs typeface="Gadugi"/>
              </a:rPr>
              <a:t>SME</a:t>
            </a:r>
            <a:r>
              <a:rPr dirty="0" sz="1650" spc="-55" b="1" i="1">
                <a:latin typeface="Gadugi"/>
                <a:cs typeface="Gadugi"/>
              </a:rPr>
              <a:t> </a:t>
            </a:r>
            <a:r>
              <a:rPr dirty="0" sz="1650" spc="-30" b="1" i="1">
                <a:latin typeface="Gadugi"/>
                <a:cs typeface="Gadugi"/>
              </a:rPr>
              <a:t>internationalisation</a:t>
            </a:r>
            <a:endParaRPr sz="1650">
              <a:latin typeface="Gadugi"/>
              <a:cs typeface="Gadug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58510" y="5119496"/>
            <a:ext cx="3455670" cy="1121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Dimension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10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:</a:t>
            </a:r>
            <a:r>
              <a:rPr dirty="0" sz="1600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Internationalisation</a:t>
            </a:r>
            <a:r>
              <a:rPr dirty="0" sz="1600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of</a:t>
            </a:r>
            <a:endParaRPr sz="16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Gadugi"/>
                <a:cs typeface="Gadugi"/>
              </a:rPr>
              <a:t>SMEs</a:t>
            </a:r>
            <a:endParaRPr sz="1600">
              <a:latin typeface="Gadugi"/>
              <a:cs typeface="Gadugi"/>
            </a:endParaRPr>
          </a:p>
          <a:p>
            <a:pPr marL="12700" marR="5080">
              <a:lnSpc>
                <a:spcPts val="1910"/>
              </a:lnSpc>
              <a:spcBef>
                <a:spcPts val="1035"/>
              </a:spcBef>
            </a:pP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Dimension 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7:</a:t>
            </a:r>
            <a:r>
              <a:rPr dirty="0" sz="1600" spc="-5" b="1">
                <a:latin typeface="Gadugi"/>
                <a:cs typeface="Gadugi"/>
              </a:rPr>
              <a:t> </a:t>
            </a:r>
            <a:r>
              <a:rPr dirty="0" sz="1600" spc="-5">
                <a:latin typeface="Gadugi"/>
                <a:cs typeface="Gadugi"/>
              </a:rPr>
              <a:t>Standards and technical </a:t>
            </a:r>
            <a:r>
              <a:rPr dirty="0" sz="1600" spc="-425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regulations</a:t>
            </a:r>
            <a:endParaRPr sz="1600">
              <a:latin typeface="Gadugi"/>
              <a:cs typeface="Gadug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071871" y="993647"/>
            <a:ext cx="487680" cy="497205"/>
            <a:chOff x="5071871" y="993647"/>
            <a:chExt cx="487680" cy="497205"/>
          </a:xfrm>
        </p:grpSpPr>
        <p:sp>
          <p:nvSpPr>
            <p:cNvPr id="39" name="object 39"/>
            <p:cNvSpPr/>
            <p:nvPr/>
          </p:nvSpPr>
          <p:spPr>
            <a:xfrm>
              <a:off x="5081777" y="1003553"/>
              <a:ext cx="467995" cy="477520"/>
            </a:xfrm>
            <a:custGeom>
              <a:avLst/>
              <a:gdLst/>
              <a:ahLst/>
              <a:cxnLst/>
              <a:rect l="l" t="t" r="r" b="b"/>
              <a:pathLst>
                <a:path w="467995" h="477519">
                  <a:moveTo>
                    <a:pt x="233934" y="0"/>
                  </a:moveTo>
                  <a:lnTo>
                    <a:pt x="186799" y="4846"/>
                  </a:lnTo>
                  <a:lnTo>
                    <a:pt x="142892" y="18746"/>
                  </a:lnTo>
                  <a:lnTo>
                    <a:pt x="103156" y="40739"/>
                  </a:lnTo>
                  <a:lnTo>
                    <a:pt x="68532" y="69865"/>
                  </a:lnTo>
                  <a:lnTo>
                    <a:pt x="39962" y="105165"/>
                  </a:lnTo>
                  <a:lnTo>
                    <a:pt x="18389" y="145678"/>
                  </a:lnTo>
                  <a:lnTo>
                    <a:pt x="4754" y="190445"/>
                  </a:lnTo>
                  <a:lnTo>
                    <a:pt x="0" y="238506"/>
                  </a:lnTo>
                  <a:lnTo>
                    <a:pt x="4754" y="286566"/>
                  </a:lnTo>
                  <a:lnTo>
                    <a:pt x="18389" y="331333"/>
                  </a:lnTo>
                  <a:lnTo>
                    <a:pt x="39962" y="371846"/>
                  </a:lnTo>
                  <a:lnTo>
                    <a:pt x="68532" y="407146"/>
                  </a:lnTo>
                  <a:lnTo>
                    <a:pt x="103156" y="436272"/>
                  </a:lnTo>
                  <a:lnTo>
                    <a:pt x="142892" y="458265"/>
                  </a:lnTo>
                  <a:lnTo>
                    <a:pt x="186799" y="472165"/>
                  </a:lnTo>
                  <a:lnTo>
                    <a:pt x="233934" y="477012"/>
                  </a:lnTo>
                  <a:lnTo>
                    <a:pt x="281068" y="472165"/>
                  </a:lnTo>
                  <a:lnTo>
                    <a:pt x="324975" y="458265"/>
                  </a:lnTo>
                  <a:lnTo>
                    <a:pt x="364711" y="436272"/>
                  </a:lnTo>
                  <a:lnTo>
                    <a:pt x="399335" y="407146"/>
                  </a:lnTo>
                  <a:lnTo>
                    <a:pt x="427905" y="371846"/>
                  </a:lnTo>
                  <a:lnTo>
                    <a:pt x="449478" y="331333"/>
                  </a:lnTo>
                  <a:lnTo>
                    <a:pt x="463113" y="286566"/>
                  </a:lnTo>
                  <a:lnTo>
                    <a:pt x="467868" y="238506"/>
                  </a:lnTo>
                  <a:lnTo>
                    <a:pt x="463113" y="190445"/>
                  </a:lnTo>
                  <a:lnTo>
                    <a:pt x="449478" y="145678"/>
                  </a:lnTo>
                  <a:lnTo>
                    <a:pt x="427905" y="105165"/>
                  </a:lnTo>
                  <a:lnTo>
                    <a:pt x="399335" y="69865"/>
                  </a:lnTo>
                  <a:lnTo>
                    <a:pt x="364711" y="40739"/>
                  </a:lnTo>
                  <a:lnTo>
                    <a:pt x="324975" y="18746"/>
                  </a:lnTo>
                  <a:lnTo>
                    <a:pt x="281068" y="4846"/>
                  </a:lnTo>
                  <a:lnTo>
                    <a:pt x="233934" y="0"/>
                  </a:lnTo>
                  <a:close/>
                </a:path>
              </a:pathLst>
            </a:custGeom>
            <a:solidFill>
              <a:srgbClr val="9A9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081777" y="1003553"/>
              <a:ext cx="467995" cy="477520"/>
            </a:xfrm>
            <a:custGeom>
              <a:avLst/>
              <a:gdLst/>
              <a:ahLst/>
              <a:cxnLst/>
              <a:rect l="l" t="t" r="r" b="b"/>
              <a:pathLst>
                <a:path w="467995" h="477519">
                  <a:moveTo>
                    <a:pt x="0" y="238506"/>
                  </a:moveTo>
                  <a:lnTo>
                    <a:pt x="4754" y="190445"/>
                  </a:lnTo>
                  <a:lnTo>
                    <a:pt x="18389" y="145678"/>
                  </a:lnTo>
                  <a:lnTo>
                    <a:pt x="39962" y="105165"/>
                  </a:lnTo>
                  <a:lnTo>
                    <a:pt x="68532" y="69865"/>
                  </a:lnTo>
                  <a:lnTo>
                    <a:pt x="103156" y="40739"/>
                  </a:lnTo>
                  <a:lnTo>
                    <a:pt x="142892" y="18746"/>
                  </a:lnTo>
                  <a:lnTo>
                    <a:pt x="186799" y="4846"/>
                  </a:lnTo>
                  <a:lnTo>
                    <a:pt x="233934" y="0"/>
                  </a:lnTo>
                  <a:lnTo>
                    <a:pt x="281068" y="4846"/>
                  </a:lnTo>
                  <a:lnTo>
                    <a:pt x="324975" y="18746"/>
                  </a:lnTo>
                  <a:lnTo>
                    <a:pt x="364711" y="40739"/>
                  </a:lnTo>
                  <a:lnTo>
                    <a:pt x="399335" y="69865"/>
                  </a:lnTo>
                  <a:lnTo>
                    <a:pt x="427905" y="105165"/>
                  </a:lnTo>
                  <a:lnTo>
                    <a:pt x="449478" y="145678"/>
                  </a:lnTo>
                  <a:lnTo>
                    <a:pt x="463113" y="190445"/>
                  </a:lnTo>
                  <a:lnTo>
                    <a:pt x="467868" y="238506"/>
                  </a:lnTo>
                  <a:lnTo>
                    <a:pt x="463113" y="286566"/>
                  </a:lnTo>
                  <a:lnTo>
                    <a:pt x="449478" y="331333"/>
                  </a:lnTo>
                  <a:lnTo>
                    <a:pt x="427905" y="371846"/>
                  </a:lnTo>
                  <a:lnTo>
                    <a:pt x="399335" y="407146"/>
                  </a:lnTo>
                  <a:lnTo>
                    <a:pt x="364711" y="436272"/>
                  </a:lnTo>
                  <a:lnTo>
                    <a:pt x="324975" y="458265"/>
                  </a:lnTo>
                  <a:lnTo>
                    <a:pt x="281068" y="472165"/>
                  </a:lnTo>
                  <a:lnTo>
                    <a:pt x="233934" y="477012"/>
                  </a:lnTo>
                  <a:lnTo>
                    <a:pt x="186799" y="472165"/>
                  </a:lnTo>
                  <a:lnTo>
                    <a:pt x="142892" y="458265"/>
                  </a:lnTo>
                  <a:lnTo>
                    <a:pt x="103156" y="436272"/>
                  </a:lnTo>
                  <a:lnTo>
                    <a:pt x="68532" y="407146"/>
                  </a:lnTo>
                  <a:lnTo>
                    <a:pt x="39962" y="371846"/>
                  </a:lnTo>
                  <a:lnTo>
                    <a:pt x="18389" y="331333"/>
                  </a:lnTo>
                  <a:lnTo>
                    <a:pt x="4754" y="286566"/>
                  </a:lnTo>
                  <a:lnTo>
                    <a:pt x="0" y="23850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5251450" y="1094612"/>
            <a:ext cx="128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071871" y="4456176"/>
            <a:ext cx="487680" cy="495300"/>
            <a:chOff x="5071871" y="4456176"/>
            <a:chExt cx="487680" cy="495300"/>
          </a:xfrm>
        </p:grpSpPr>
        <p:sp>
          <p:nvSpPr>
            <p:cNvPr id="43" name="object 43"/>
            <p:cNvSpPr/>
            <p:nvPr/>
          </p:nvSpPr>
          <p:spPr>
            <a:xfrm>
              <a:off x="5081777" y="4466082"/>
              <a:ext cx="467995" cy="475615"/>
            </a:xfrm>
            <a:custGeom>
              <a:avLst/>
              <a:gdLst/>
              <a:ahLst/>
              <a:cxnLst/>
              <a:rect l="l" t="t" r="r" b="b"/>
              <a:pathLst>
                <a:path w="467995" h="475614">
                  <a:moveTo>
                    <a:pt x="233934" y="0"/>
                  </a:moveTo>
                  <a:lnTo>
                    <a:pt x="186799" y="4829"/>
                  </a:lnTo>
                  <a:lnTo>
                    <a:pt x="142892" y="18680"/>
                  </a:lnTo>
                  <a:lnTo>
                    <a:pt x="103156" y="40598"/>
                  </a:lnTo>
                  <a:lnTo>
                    <a:pt x="68532" y="69627"/>
                  </a:lnTo>
                  <a:lnTo>
                    <a:pt x="39962" y="104812"/>
                  </a:lnTo>
                  <a:lnTo>
                    <a:pt x="18389" y="145196"/>
                  </a:lnTo>
                  <a:lnTo>
                    <a:pt x="4754" y="189825"/>
                  </a:lnTo>
                  <a:lnTo>
                    <a:pt x="0" y="237744"/>
                  </a:lnTo>
                  <a:lnTo>
                    <a:pt x="4754" y="285662"/>
                  </a:lnTo>
                  <a:lnTo>
                    <a:pt x="18389" y="330291"/>
                  </a:lnTo>
                  <a:lnTo>
                    <a:pt x="39962" y="370675"/>
                  </a:lnTo>
                  <a:lnTo>
                    <a:pt x="68532" y="405860"/>
                  </a:lnTo>
                  <a:lnTo>
                    <a:pt x="103156" y="434889"/>
                  </a:lnTo>
                  <a:lnTo>
                    <a:pt x="142892" y="456807"/>
                  </a:lnTo>
                  <a:lnTo>
                    <a:pt x="186799" y="470658"/>
                  </a:lnTo>
                  <a:lnTo>
                    <a:pt x="233934" y="475488"/>
                  </a:lnTo>
                  <a:lnTo>
                    <a:pt x="281068" y="470658"/>
                  </a:lnTo>
                  <a:lnTo>
                    <a:pt x="324975" y="456807"/>
                  </a:lnTo>
                  <a:lnTo>
                    <a:pt x="364711" y="434889"/>
                  </a:lnTo>
                  <a:lnTo>
                    <a:pt x="399335" y="405860"/>
                  </a:lnTo>
                  <a:lnTo>
                    <a:pt x="427905" y="370675"/>
                  </a:lnTo>
                  <a:lnTo>
                    <a:pt x="449478" y="330291"/>
                  </a:lnTo>
                  <a:lnTo>
                    <a:pt x="463113" y="285662"/>
                  </a:lnTo>
                  <a:lnTo>
                    <a:pt x="467868" y="237744"/>
                  </a:lnTo>
                  <a:lnTo>
                    <a:pt x="463113" y="189825"/>
                  </a:lnTo>
                  <a:lnTo>
                    <a:pt x="449478" y="145196"/>
                  </a:lnTo>
                  <a:lnTo>
                    <a:pt x="427905" y="104812"/>
                  </a:lnTo>
                  <a:lnTo>
                    <a:pt x="399335" y="69627"/>
                  </a:lnTo>
                  <a:lnTo>
                    <a:pt x="364711" y="40598"/>
                  </a:lnTo>
                  <a:lnTo>
                    <a:pt x="324975" y="18680"/>
                  </a:lnTo>
                  <a:lnTo>
                    <a:pt x="281068" y="4829"/>
                  </a:lnTo>
                  <a:lnTo>
                    <a:pt x="233934" y="0"/>
                  </a:lnTo>
                  <a:close/>
                </a:path>
              </a:pathLst>
            </a:custGeom>
            <a:solidFill>
              <a:srgbClr val="9A9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081777" y="4466082"/>
              <a:ext cx="467995" cy="475615"/>
            </a:xfrm>
            <a:custGeom>
              <a:avLst/>
              <a:gdLst/>
              <a:ahLst/>
              <a:cxnLst/>
              <a:rect l="l" t="t" r="r" b="b"/>
              <a:pathLst>
                <a:path w="467995" h="475614">
                  <a:moveTo>
                    <a:pt x="0" y="237744"/>
                  </a:moveTo>
                  <a:lnTo>
                    <a:pt x="4754" y="189825"/>
                  </a:lnTo>
                  <a:lnTo>
                    <a:pt x="18389" y="145196"/>
                  </a:lnTo>
                  <a:lnTo>
                    <a:pt x="39962" y="104812"/>
                  </a:lnTo>
                  <a:lnTo>
                    <a:pt x="68532" y="69627"/>
                  </a:lnTo>
                  <a:lnTo>
                    <a:pt x="103156" y="40598"/>
                  </a:lnTo>
                  <a:lnTo>
                    <a:pt x="142892" y="18680"/>
                  </a:lnTo>
                  <a:lnTo>
                    <a:pt x="186799" y="4829"/>
                  </a:lnTo>
                  <a:lnTo>
                    <a:pt x="233934" y="0"/>
                  </a:lnTo>
                  <a:lnTo>
                    <a:pt x="281068" y="4829"/>
                  </a:lnTo>
                  <a:lnTo>
                    <a:pt x="324975" y="18680"/>
                  </a:lnTo>
                  <a:lnTo>
                    <a:pt x="364711" y="40598"/>
                  </a:lnTo>
                  <a:lnTo>
                    <a:pt x="399335" y="69627"/>
                  </a:lnTo>
                  <a:lnTo>
                    <a:pt x="427905" y="104812"/>
                  </a:lnTo>
                  <a:lnTo>
                    <a:pt x="449478" y="145196"/>
                  </a:lnTo>
                  <a:lnTo>
                    <a:pt x="463113" y="189825"/>
                  </a:lnTo>
                  <a:lnTo>
                    <a:pt x="467868" y="237744"/>
                  </a:lnTo>
                  <a:lnTo>
                    <a:pt x="463113" y="285662"/>
                  </a:lnTo>
                  <a:lnTo>
                    <a:pt x="449478" y="330291"/>
                  </a:lnTo>
                  <a:lnTo>
                    <a:pt x="427905" y="370675"/>
                  </a:lnTo>
                  <a:lnTo>
                    <a:pt x="399335" y="405860"/>
                  </a:lnTo>
                  <a:lnTo>
                    <a:pt x="364711" y="434889"/>
                  </a:lnTo>
                  <a:lnTo>
                    <a:pt x="324975" y="456807"/>
                  </a:lnTo>
                  <a:lnTo>
                    <a:pt x="281068" y="470658"/>
                  </a:lnTo>
                  <a:lnTo>
                    <a:pt x="233934" y="475488"/>
                  </a:lnTo>
                  <a:lnTo>
                    <a:pt x="186799" y="470658"/>
                  </a:lnTo>
                  <a:lnTo>
                    <a:pt x="142892" y="456807"/>
                  </a:lnTo>
                  <a:lnTo>
                    <a:pt x="103156" y="434889"/>
                  </a:lnTo>
                  <a:lnTo>
                    <a:pt x="68532" y="405860"/>
                  </a:lnTo>
                  <a:lnTo>
                    <a:pt x="39962" y="370675"/>
                  </a:lnTo>
                  <a:lnTo>
                    <a:pt x="18389" y="330291"/>
                  </a:lnTo>
                  <a:lnTo>
                    <a:pt x="4754" y="285662"/>
                  </a:lnTo>
                  <a:lnTo>
                    <a:pt x="0" y="2377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5251450" y="4557522"/>
            <a:ext cx="128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07429" y="6457594"/>
            <a:ext cx="25012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5525" algn="l"/>
              </a:tabLst>
            </a:pP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O</a:t>
            </a:r>
            <a:r>
              <a:rPr dirty="0" sz="1500" spc="-10">
                <a:solidFill>
                  <a:srgbClr val="A6A6A6"/>
                </a:solidFill>
                <a:latin typeface="Gadugi"/>
                <a:cs typeface="Gadugi"/>
              </a:rPr>
              <a:t>E</a:t>
            </a:r>
            <a:r>
              <a:rPr dirty="0" sz="1500" spc="-5">
                <a:solidFill>
                  <a:srgbClr val="A6A6A6"/>
                </a:solidFill>
                <a:latin typeface="Gadugi"/>
                <a:cs typeface="Gadugi"/>
              </a:rPr>
              <a:t>C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D</a:t>
            </a:r>
            <a:r>
              <a:rPr dirty="0" sz="1500" spc="-5">
                <a:solidFill>
                  <a:srgbClr val="A6A6A6"/>
                </a:solidFill>
                <a:latin typeface="Gadugi"/>
                <a:cs typeface="Gadugi"/>
              </a:rPr>
              <a:t> S</a:t>
            </a:r>
            <a:r>
              <a:rPr dirty="0" sz="1500" spc="-10">
                <a:solidFill>
                  <a:srgbClr val="A6A6A6"/>
                </a:solidFill>
                <a:latin typeface="Gadugi"/>
                <a:cs typeface="Gadugi"/>
              </a:rPr>
              <a:t>o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uth</a:t>
            </a:r>
            <a:r>
              <a:rPr dirty="0" sz="1500" spc="20">
                <a:solidFill>
                  <a:srgbClr val="A6A6A6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East</a:t>
            </a:r>
            <a:r>
              <a:rPr dirty="0" sz="1500" spc="5">
                <a:solidFill>
                  <a:srgbClr val="A6A6A6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Eu</a:t>
            </a:r>
            <a:r>
              <a:rPr dirty="0" sz="1500" spc="-30">
                <a:solidFill>
                  <a:srgbClr val="A6A6A6"/>
                </a:solidFill>
                <a:latin typeface="Gadugi"/>
                <a:cs typeface="Gadugi"/>
              </a:rPr>
              <a:t>r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o</a:t>
            </a:r>
            <a:r>
              <a:rPr dirty="0" sz="1500" spc="-10">
                <a:solidFill>
                  <a:srgbClr val="A6A6A6"/>
                </a:solidFill>
                <a:latin typeface="Gadugi"/>
                <a:cs typeface="Gadugi"/>
              </a:rPr>
              <a:t>p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e	</a:t>
            </a:r>
            <a:r>
              <a:rPr dirty="0" baseline="1984" sz="2100" spc="-7">
                <a:solidFill>
                  <a:srgbClr val="888888"/>
                </a:solidFill>
                <a:latin typeface="Gadugi"/>
                <a:cs typeface="Gadugi"/>
              </a:rPr>
              <a:t>22</a:t>
            </a:r>
            <a:endParaRPr baseline="1984" sz="21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07720"/>
          </a:xfrm>
          <a:custGeom>
            <a:avLst/>
            <a:gdLst/>
            <a:ahLst/>
            <a:cxnLst/>
            <a:rect l="l" t="t" r="r" b="b"/>
            <a:pathLst>
              <a:path w="9144000" h="807720">
                <a:moveTo>
                  <a:pt x="0" y="807720"/>
                </a:moveTo>
                <a:lnTo>
                  <a:pt x="9144000" y="807720"/>
                </a:lnTo>
                <a:lnTo>
                  <a:pt x="9144000" y="0"/>
                </a:lnTo>
                <a:lnTo>
                  <a:pt x="0" y="0"/>
                </a:lnTo>
                <a:lnTo>
                  <a:pt x="0" y="807720"/>
                </a:lnTo>
                <a:close/>
              </a:path>
            </a:pathLst>
          </a:custGeom>
          <a:ln w="9144">
            <a:solidFill>
              <a:srgbClr val="0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152476"/>
            <a:ext cx="7174230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latin typeface="Gadugi"/>
                <a:cs typeface="Gadugi"/>
              </a:rPr>
              <a:t>SBA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Assessment</a:t>
            </a:r>
            <a:r>
              <a:rPr dirty="0" sz="2600" spc="35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–</a:t>
            </a:r>
            <a:r>
              <a:rPr dirty="0" sz="2600" spc="5" b="1">
                <a:latin typeface="Gadugi"/>
                <a:cs typeface="Gadugi"/>
              </a:rPr>
              <a:t> </a:t>
            </a:r>
            <a:r>
              <a:rPr dirty="0" sz="2600" spc="10" b="1">
                <a:latin typeface="Gadugi"/>
                <a:cs typeface="Gadugi"/>
              </a:rPr>
              <a:t>Support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spc="-10" b="1">
                <a:latin typeface="Gadugi"/>
                <a:cs typeface="Gadugi"/>
              </a:rPr>
              <a:t>to</a:t>
            </a:r>
            <a:r>
              <a:rPr dirty="0" sz="260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Implementation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59" y="3285744"/>
            <a:ext cx="3842385" cy="279400"/>
          </a:xfrm>
          <a:custGeom>
            <a:avLst/>
            <a:gdLst/>
            <a:ahLst/>
            <a:cxnLst/>
            <a:rect l="l" t="t" r="r" b="b"/>
            <a:pathLst>
              <a:path w="3842385" h="279400">
                <a:moveTo>
                  <a:pt x="3842004" y="0"/>
                </a:moveTo>
                <a:lnTo>
                  <a:pt x="0" y="0"/>
                </a:lnTo>
                <a:lnTo>
                  <a:pt x="0" y="278891"/>
                </a:lnTo>
                <a:lnTo>
                  <a:pt x="3842004" y="278891"/>
                </a:lnTo>
                <a:lnTo>
                  <a:pt x="3842004" y="0"/>
                </a:lnTo>
                <a:close/>
              </a:path>
            </a:pathLst>
          </a:custGeom>
          <a:solidFill>
            <a:srgbClr val="ACCC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68095" y="3286505"/>
            <a:ext cx="23882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Gadugi"/>
                <a:cs typeface="Gadugi"/>
              </a:rPr>
              <a:t>Regional</a:t>
            </a:r>
            <a:r>
              <a:rPr dirty="0" sz="1600" spc="-30" b="1">
                <a:latin typeface="Gadugi"/>
                <a:cs typeface="Gadugi"/>
              </a:rPr>
              <a:t> </a:t>
            </a:r>
            <a:r>
              <a:rPr dirty="0" sz="1600" spc="-15" b="1">
                <a:latin typeface="Gadugi"/>
                <a:cs typeface="Gadugi"/>
              </a:rPr>
              <a:t>Policy</a:t>
            </a:r>
            <a:r>
              <a:rPr dirty="0" sz="1600" spc="-20" b="1">
                <a:latin typeface="Gadugi"/>
                <a:cs typeface="Gadugi"/>
              </a:rPr>
              <a:t> </a:t>
            </a:r>
            <a:r>
              <a:rPr dirty="0" sz="1600" spc="-10" b="1">
                <a:latin typeface="Gadugi"/>
                <a:cs typeface="Gadugi"/>
              </a:rPr>
              <a:t>Dialogue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82896" y="3285744"/>
            <a:ext cx="3842385" cy="279400"/>
          </a:xfrm>
          <a:custGeom>
            <a:avLst/>
            <a:gdLst/>
            <a:ahLst/>
            <a:cxnLst/>
            <a:rect l="l" t="t" r="r" b="b"/>
            <a:pathLst>
              <a:path w="3842384" h="279400">
                <a:moveTo>
                  <a:pt x="3842004" y="0"/>
                </a:moveTo>
                <a:lnTo>
                  <a:pt x="0" y="0"/>
                </a:lnTo>
                <a:lnTo>
                  <a:pt x="0" y="278891"/>
                </a:lnTo>
                <a:lnTo>
                  <a:pt x="3842004" y="278891"/>
                </a:lnTo>
                <a:lnTo>
                  <a:pt x="3842004" y="0"/>
                </a:lnTo>
                <a:close/>
              </a:path>
            </a:pathLst>
          </a:custGeom>
          <a:solidFill>
            <a:srgbClr val="ACCC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882896" y="3285744"/>
            <a:ext cx="3842385" cy="27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latin typeface="Gadugi"/>
                <a:cs typeface="Gadugi"/>
              </a:rPr>
              <a:t>Capacity</a:t>
            </a:r>
            <a:r>
              <a:rPr dirty="0" sz="1600" spc="-25" b="1">
                <a:latin typeface="Gadugi"/>
                <a:cs typeface="Gadugi"/>
              </a:rPr>
              <a:t> </a:t>
            </a:r>
            <a:r>
              <a:rPr dirty="0" sz="1600" spc="-10" b="1">
                <a:latin typeface="Gadugi"/>
                <a:cs typeface="Gadugi"/>
              </a:rPr>
              <a:t>Building</a:t>
            </a:r>
            <a:r>
              <a:rPr dirty="0" sz="1600" spc="-30" b="1">
                <a:latin typeface="Gadugi"/>
                <a:cs typeface="Gadugi"/>
              </a:rPr>
              <a:t> </a:t>
            </a:r>
            <a:r>
              <a:rPr dirty="0" sz="1600" spc="-5" b="1">
                <a:latin typeface="Gadugi"/>
                <a:cs typeface="Gadugi"/>
              </a:rPr>
              <a:t>activities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883" y="3666490"/>
            <a:ext cx="4376420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1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37185" algn="l"/>
                <a:tab pos="337820" algn="l"/>
              </a:tabLst>
            </a:pPr>
            <a:r>
              <a:rPr dirty="0" sz="1400">
                <a:latin typeface="Calibri"/>
                <a:cs typeface="Calibri"/>
              </a:rPr>
              <a:t>1</a:t>
            </a:r>
            <a:r>
              <a:rPr dirty="0" baseline="24691" sz="1350">
                <a:latin typeface="Calibri"/>
                <a:cs typeface="Calibri"/>
              </a:rPr>
              <a:t>st</a:t>
            </a:r>
            <a:r>
              <a:rPr dirty="0" baseline="24691" sz="1350" spc="15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meeting: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“Alternative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Financial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Instruments”</a:t>
            </a:r>
            <a:endParaRPr sz="1400">
              <a:latin typeface="Calibri"/>
              <a:cs typeface="Calibri"/>
            </a:endParaRPr>
          </a:p>
          <a:p>
            <a:pPr marL="337185" marR="55880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37185" algn="l"/>
                <a:tab pos="337820" algn="l"/>
              </a:tabLst>
            </a:pPr>
            <a:r>
              <a:rPr dirty="0" sz="1400" spc="10">
                <a:latin typeface="Calibri"/>
                <a:cs typeface="Calibri"/>
              </a:rPr>
              <a:t>2</a:t>
            </a:r>
            <a:r>
              <a:rPr dirty="0" baseline="24691" sz="1350" spc="15">
                <a:latin typeface="Calibri"/>
                <a:cs typeface="Calibri"/>
              </a:rPr>
              <a:t>nd</a:t>
            </a:r>
            <a:r>
              <a:rPr dirty="0" baseline="24691" sz="1350" spc="22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meeting: </a:t>
            </a:r>
            <a:r>
              <a:rPr dirty="0" sz="1400" spc="-10">
                <a:latin typeface="Calibri"/>
                <a:cs typeface="Calibri"/>
              </a:rPr>
              <a:t>“Encouraging Linkages </a:t>
            </a:r>
            <a:r>
              <a:rPr dirty="0" sz="1400" spc="-5">
                <a:latin typeface="Calibri"/>
                <a:cs typeface="Calibri"/>
              </a:rPr>
              <a:t>between SMEs and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Multinational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Firms”</a:t>
            </a:r>
            <a:endParaRPr sz="1400">
              <a:latin typeface="Calibri"/>
              <a:cs typeface="Calibri"/>
            </a:endParaRPr>
          </a:p>
          <a:p>
            <a:pPr marL="337185" indent="-287020">
              <a:lnSpc>
                <a:spcPct val="100000"/>
              </a:lnSpc>
              <a:buFont typeface="Wingdings"/>
              <a:buChar char=""/>
              <a:tabLst>
                <a:tab pos="337185" algn="l"/>
                <a:tab pos="337820" algn="l"/>
              </a:tabLst>
            </a:pPr>
            <a:r>
              <a:rPr dirty="0" sz="1400">
                <a:latin typeface="Calibri"/>
                <a:cs typeface="Calibri"/>
              </a:rPr>
              <a:t>3</a:t>
            </a:r>
            <a:r>
              <a:rPr dirty="0" baseline="24691" sz="1350">
                <a:latin typeface="Calibri"/>
                <a:cs typeface="Calibri"/>
              </a:rPr>
              <a:t>rd</a:t>
            </a:r>
            <a:r>
              <a:rPr dirty="0" baseline="24691" sz="1350" spc="157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meeting: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“Bankruptcy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and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Second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Chance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Policies”</a:t>
            </a:r>
            <a:endParaRPr sz="1400">
              <a:latin typeface="Calibri"/>
              <a:cs typeface="Calibri"/>
            </a:endParaRPr>
          </a:p>
          <a:p>
            <a:pPr marL="337185" indent="-287020">
              <a:lnSpc>
                <a:spcPct val="100000"/>
              </a:lnSpc>
              <a:buFont typeface="Wingdings"/>
              <a:buChar char=""/>
              <a:tabLst>
                <a:tab pos="337185" algn="l"/>
                <a:tab pos="337820" algn="l"/>
              </a:tabLst>
            </a:pPr>
            <a:r>
              <a:rPr dirty="0" sz="1400" spc="-5">
                <a:latin typeface="Calibri"/>
                <a:cs typeface="Calibri"/>
              </a:rPr>
              <a:t>4th meeting: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“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SME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Greening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Policies”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8964" y="3666490"/>
            <a:ext cx="372173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400">
                <a:latin typeface="Calibri"/>
                <a:cs typeface="Calibri"/>
              </a:rPr>
              <a:t>A </a:t>
            </a:r>
            <a:r>
              <a:rPr dirty="0" sz="1400" spc="-10">
                <a:latin typeface="Calibri"/>
                <a:cs typeface="Calibri"/>
              </a:rPr>
              <a:t>study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visit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to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Istanbul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on</a:t>
            </a:r>
            <a:r>
              <a:rPr dirty="0" sz="1400">
                <a:latin typeface="Calibri"/>
                <a:cs typeface="Calibri"/>
              </a:rPr>
              <a:t> “SME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and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Academia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Collaboration”</a:t>
            </a:r>
            <a:r>
              <a:rPr dirty="0" sz="1400" spc="3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to share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Turkey’s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Experience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 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Innovation</a:t>
            </a:r>
            <a:r>
              <a:rPr dirty="0" sz="1400" spc="-5">
                <a:latin typeface="Calibri"/>
                <a:cs typeface="Calibri"/>
              </a:rPr>
              <a:t> and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Technology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Centres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" y="4747259"/>
            <a:ext cx="3499104" cy="17785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7055" y="4745735"/>
            <a:ext cx="2372868" cy="17800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5371" y="4745735"/>
            <a:ext cx="2371344" cy="178003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7212" y="3176487"/>
            <a:ext cx="568438" cy="53893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204" y="3212592"/>
            <a:ext cx="473964" cy="39319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37794" y="1070864"/>
            <a:ext cx="7656195" cy="2045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Assist policy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makers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SME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Index </a:t>
            </a:r>
            <a:r>
              <a:rPr dirty="0" sz="1800" spc="-10" b="1">
                <a:latin typeface="Calibri"/>
                <a:cs typeface="Calibri"/>
              </a:rPr>
              <a:t>recommendations’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implementation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5" i="1">
                <a:latin typeface="Calibri"/>
                <a:cs typeface="Calibri"/>
              </a:rPr>
              <a:t>regional</a:t>
            </a:r>
            <a:r>
              <a:rPr dirty="0" sz="1800" spc="5" i="1">
                <a:latin typeface="Calibri"/>
                <a:cs typeface="Calibri"/>
              </a:rPr>
              <a:t> </a:t>
            </a:r>
            <a:r>
              <a:rPr dirty="0" sz="1800" spc="-5" i="1">
                <a:latin typeface="Calibri"/>
                <a:cs typeface="Calibri"/>
              </a:rPr>
              <a:t>policy</a:t>
            </a:r>
            <a:r>
              <a:rPr dirty="0" sz="1800" spc="2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dialogue</a:t>
            </a:r>
            <a:r>
              <a:rPr dirty="0" sz="1800" spc="15" i="1">
                <a:latin typeface="Calibri"/>
                <a:cs typeface="Calibri"/>
              </a:rPr>
              <a:t> </a:t>
            </a:r>
            <a:r>
              <a:rPr dirty="0" sz="1800" spc="-5" i="1">
                <a:latin typeface="Calibri"/>
                <a:cs typeface="Calibri"/>
              </a:rPr>
              <a:t>meetings</a:t>
            </a:r>
            <a:r>
              <a:rPr dirty="0" sz="1800" spc="30" i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capacity</a:t>
            </a:r>
            <a:r>
              <a:rPr dirty="0" sz="1800" spc="2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building</a:t>
            </a:r>
            <a:r>
              <a:rPr dirty="0" sz="1800" spc="20" i="1">
                <a:latin typeface="Calibri"/>
                <a:cs typeface="Calibri"/>
              </a:rPr>
              <a:t> </a:t>
            </a:r>
            <a:r>
              <a:rPr dirty="0" sz="1800" spc="-5" i="1">
                <a:latin typeface="Calibri"/>
                <a:cs typeface="Calibri"/>
              </a:rPr>
              <a:t>activities</a:t>
            </a:r>
            <a:endParaRPr sz="1800">
              <a:latin typeface="Calibri"/>
              <a:cs typeface="Calibri"/>
            </a:endParaRPr>
          </a:p>
          <a:p>
            <a:pPr lvl="1" marL="673735" indent="-28702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673735" algn="l"/>
                <a:tab pos="674370" algn="l"/>
              </a:tabLst>
            </a:pPr>
            <a:r>
              <a:rPr dirty="0" sz="1800" spc="-15">
                <a:latin typeface="Calibri"/>
                <a:cs typeface="Calibri"/>
              </a:rPr>
              <a:t>Peer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learning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5">
                <a:latin typeface="Calibri"/>
                <a:cs typeface="Calibri"/>
              </a:rPr>
              <a:t>core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foster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regional</a:t>
            </a:r>
            <a:r>
              <a:rPr dirty="0" sz="1800" spc="-10" b="1">
                <a:latin typeface="Calibri"/>
                <a:cs typeface="Calibri"/>
              </a:rPr>
              <a:t> co-operation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Western</a:t>
            </a:r>
            <a:endParaRPr sz="1800">
              <a:latin typeface="Calibri"/>
              <a:cs typeface="Calibri"/>
            </a:endParaRPr>
          </a:p>
          <a:p>
            <a:pPr marL="67373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Balkans;</a:t>
            </a:r>
            <a:endParaRPr sz="1800">
              <a:latin typeface="Calibri"/>
              <a:cs typeface="Calibri"/>
            </a:endParaRPr>
          </a:p>
          <a:p>
            <a:pPr lvl="1" marL="673735" marR="284480" indent="-287020">
              <a:lnSpc>
                <a:spcPct val="100000"/>
              </a:lnSpc>
              <a:buFont typeface="Arial"/>
              <a:buChar char="•"/>
              <a:tabLst>
                <a:tab pos="673735" algn="l"/>
                <a:tab pos="674370" algn="l"/>
              </a:tabLst>
            </a:pPr>
            <a:r>
              <a:rPr dirty="0" sz="1800" spc="-5" b="1">
                <a:latin typeface="Calibri"/>
                <a:cs typeface="Calibri"/>
              </a:rPr>
              <a:t>Providing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practical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examples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policy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makers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sharing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OECD-EU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good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practices</a:t>
            </a:r>
            <a:endParaRPr sz="1800">
              <a:latin typeface="Calibri"/>
              <a:cs typeface="Calibri"/>
            </a:endParaRPr>
          </a:p>
          <a:p>
            <a:pPr lvl="1" marL="673735" indent="-287020">
              <a:lnSpc>
                <a:spcPct val="100000"/>
              </a:lnSpc>
              <a:buFont typeface="Arial"/>
              <a:buChar char="•"/>
              <a:tabLst>
                <a:tab pos="673735" algn="l"/>
                <a:tab pos="674370" algn="l"/>
              </a:tabLst>
            </a:pPr>
            <a:r>
              <a:rPr dirty="0" sz="1800" spc="-5">
                <a:latin typeface="Calibri"/>
                <a:cs typeface="Calibri"/>
              </a:rPr>
              <a:t>Enhancing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 b="1">
                <a:latin typeface="Calibri"/>
                <a:cs typeface="Calibri"/>
              </a:rPr>
              <a:t>understanding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awareness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cutting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edge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SME policies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07720"/>
          </a:xfrm>
          <a:custGeom>
            <a:avLst/>
            <a:gdLst/>
            <a:ahLst/>
            <a:cxnLst/>
            <a:rect l="l" t="t" r="r" b="b"/>
            <a:pathLst>
              <a:path w="9144000" h="807720">
                <a:moveTo>
                  <a:pt x="0" y="807720"/>
                </a:moveTo>
                <a:lnTo>
                  <a:pt x="9144000" y="807720"/>
                </a:lnTo>
                <a:lnTo>
                  <a:pt x="9144000" y="0"/>
                </a:lnTo>
                <a:lnTo>
                  <a:pt x="0" y="0"/>
                </a:lnTo>
                <a:lnTo>
                  <a:pt x="0" y="807720"/>
                </a:lnTo>
                <a:close/>
              </a:path>
            </a:pathLst>
          </a:custGeom>
          <a:ln w="9144">
            <a:solidFill>
              <a:srgbClr val="0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895" y="0"/>
            <a:ext cx="653542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Gadugi"/>
                <a:cs typeface="Gadugi"/>
              </a:rPr>
              <a:t>Economic</a:t>
            </a:r>
            <a:r>
              <a:rPr dirty="0" sz="2800" spc="35" b="1">
                <a:latin typeface="Gadugi"/>
                <a:cs typeface="Gadugi"/>
              </a:rPr>
              <a:t> </a:t>
            </a:r>
            <a:r>
              <a:rPr dirty="0" sz="2800" spc="-20" b="1">
                <a:latin typeface="Gadugi"/>
                <a:cs typeface="Gadugi"/>
              </a:rPr>
              <a:t>Reform</a:t>
            </a:r>
            <a:r>
              <a:rPr dirty="0" sz="2800" spc="5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Programmes</a:t>
            </a:r>
            <a:r>
              <a:rPr dirty="0" sz="2800" spc="40" b="1">
                <a:latin typeface="Gadugi"/>
                <a:cs typeface="Gadugi"/>
              </a:rPr>
              <a:t> </a:t>
            </a:r>
            <a:r>
              <a:rPr dirty="0" sz="2800" spc="-5" b="1">
                <a:latin typeface="Gadugi"/>
                <a:cs typeface="Gadugi"/>
              </a:rPr>
              <a:t>(ERPs)– </a:t>
            </a:r>
            <a:r>
              <a:rPr dirty="0" sz="2800" spc="-760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Objectives</a:t>
            </a:r>
            <a:endParaRPr sz="28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6985" y="1080008"/>
            <a:ext cx="7647305" cy="5466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15265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latin typeface="Gadugi"/>
                <a:cs typeface="Gadugi"/>
              </a:rPr>
              <a:t>Enable</a:t>
            </a:r>
            <a:r>
              <a:rPr dirty="0" sz="1900" spc="15">
                <a:latin typeface="Gadugi"/>
                <a:cs typeface="Gadugi"/>
              </a:rPr>
              <a:t> </a:t>
            </a:r>
            <a:r>
              <a:rPr dirty="0" sz="1900" spc="-10" b="1">
                <a:latin typeface="Gadugi"/>
                <a:cs typeface="Gadugi"/>
              </a:rPr>
              <a:t>structural</a:t>
            </a:r>
            <a:r>
              <a:rPr dirty="0" sz="1900" spc="15" b="1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change</a:t>
            </a:r>
            <a:r>
              <a:rPr dirty="0" sz="1900" spc="20" b="1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for</a:t>
            </a:r>
            <a:r>
              <a:rPr dirty="0" sz="1900" spc="5" b="1">
                <a:latin typeface="Gadugi"/>
                <a:cs typeface="Gadugi"/>
              </a:rPr>
              <a:t> </a:t>
            </a:r>
            <a:r>
              <a:rPr dirty="0" sz="1900" spc="-10" b="1">
                <a:latin typeface="Gadugi"/>
                <a:cs typeface="Gadugi"/>
              </a:rPr>
              <a:t>increased</a:t>
            </a:r>
            <a:r>
              <a:rPr dirty="0" sz="1900" spc="15" b="1">
                <a:latin typeface="Gadugi"/>
                <a:cs typeface="Gadugi"/>
              </a:rPr>
              <a:t> </a:t>
            </a:r>
            <a:r>
              <a:rPr dirty="0" sz="1900" spc="-10" b="1">
                <a:latin typeface="Gadugi"/>
                <a:cs typeface="Gadugi"/>
              </a:rPr>
              <a:t>competitiveness</a:t>
            </a:r>
            <a:r>
              <a:rPr dirty="0" sz="1900" spc="65" b="1">
                <a:latin typeface="Gadugi"/>
                <a:cs typeface="Gadugi"/>
              </a:rPr>
              <a:t> </a:t>
            </a:r>
            <a:r>
              <a:rPr dirty="0" sz="1900" spc="-20">
                <a:latin typeface="Gadugi"/>
                <a:cs typeface="Gadugi"/>
              </a:rPr>
              <a:t>of</a:t>
            </a:r>
            <a:r>
              <a:rPr dirty="0" sz="1900" spc="10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Western </a:t>
            </a:r>
            <a:r>
              <a:rPr dirty="0" sz="1900" spc="-505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Balkan</a:t>
            </a:r>
            <a:r>
              <a:rPr dirty="0" sz="1900" spc="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economies</a:t>
            </a:r>
            <a:endParaRPr sz="19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900" spc="-10">
                <a:latin typeface="Gadugi"/>
                <a:cs typeface="Gadugi"/>
              </a:rPr>
              <a:t>Improve</a:t>
            </a:r>
            <a:r>
              <a:rPr dirty="0" sz="1900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economic </a:t>
            </a:r>
            <a:r>
              <a:rPr dirty="0" sz="1900" spc="-10" b="1">
                <a:latin typeface="Gadugi"/>
                <a:cs typeface="Gadugi"/>
              </a:rPr>
              <a:t>governance</a:t>
            </a:r>
            <a:r>
              <a:rPr dirty="0" sz="1900" spc="25" b="1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as</a:t>
            </a:r>
            <a:r>
              <a:rPr dirty="0" sz="1900" spc="-1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a</a:t>
            </a:r>
            <a:r>
              <a:rPr dirty="0" sz="1900" spc="5">
                <a:latin typeface="Gadugi"/>
                <a:cs typeface="Gadugi"/>
              </a:rPr>
              <a:t> </a:t>
            </a:r>
            <a:r>
              <a:rPr dirty="0" sz="1900" spc="-15">
                <a:latin typeface="Gadugi"/>
                <a:cs typeface="Gadugi"/>
              </a:rPr>
              <a:t>key</a:t>
            </a:r>
            <a:r>
              <a:rPr dirty="0" sz="1900" spc="5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requirement</a:t>
            </a:r>
            <a:r>
              <a:rPr dirty="0" sz="1900" spc="2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for</a:t>
            </a:r>
            <a:r>
              <a:rPr dirty="0" sz="1900" spc="2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EU</a:t>
            </a:r>
            <a:endParaRPr sz="19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</a:pPr>
            <a:r>
              <a:rPr dirty="0" sz="1900" spc="-10">
                <a:latin typeface="Gadugi"/>
                <a:cs typeface="Gadugi"/>
              </a:rPr>
              <a:t>membership</a:t>
            </a:r>
            <a:endParaRPr sz="1900">
              <a:latin typeface="Gadugi"/>
              <a:cs typeface="Gadugi"/>
            </a:endParaRPr>
          </a:p>
          <a:p>
            <a:pPr marL="12700" marR="368935">
              <a:lnSpc>
                <a:spcPct val="101099"/>
              </a:lnSpc>
              <a:spcBef>
                <a:spcPts val="1270"/>
              </a:spcBef>
            </a:pPr>
            <a:r>
              <a:rPr dirty="0" sz="1900" spc="-25">
                <a:latin typeface="Gadugi"/>
                <a:cs typeface="Gadugi"/>
              </a:rPr>
              <a:t>Transition</a:t>
            </a:r>
            <a:r>
              <a:rPr dirty="0" sz="1900" spc="40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towards</a:t>
            </a:r>
            <a:r>
              <a:rPr dirty="0" sz="1900" spc="1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a</a:t>
            </a:r>
            <a:r>
              <a:rPr dirty="0" sz="1900" spc="15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functioning</a:t>
            </a:r>
            <a:r>
              <a:rPr dirty="0" sz="1900" spc="10" b="1">
                <a:latin typeface="Gadugi"/>
                <a:cs typeface="Gadugi"/>
              </a:rPr>
              <a:t> </a:t>
            </a:r>
            <a:r>
              <a:rPr dirty="0" sz="1900" spc="-10" b="1">
                <a:latin typeface="Gadugi"/>
                <a:cs typeface="Gadugi"/>
              </a:rPr>
              <a:t>market</a:t>
            </a:r>
            <a:r>
              <a:rPr dirty="0" sz="1900" b="1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economy</a:t>
            </a:r>
            <a:r>
              <a:rPr dirty="0" sz="1900" spc="40" b="1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as</a:t>
            </a:r>
            <a:r>
              <a:rPr dirty="0" sz="190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set</a:t>
            </a:r>
            <a:r>
              <a:rPr dirty="0" sz="190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out</a:t>
            </a:r>
            <a:r>
              <a:rPr dirty="0" sz="1900" spc="1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in</a:t>
            </a:r>
            <a:r>
              <a:rPr dirty="0" sz="1900" spc="1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the </a:t>
            </a:r>
            <a:r>
              <a:rPr dirty="0" sz="1900" spc="-50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Copenhagen</a:t>
            </a:r>
            <a:r>
              <a:rPr dirty="0" sz="190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criteria</a:t>
            </a:r>
            <a:endParaRPr sz="1900">
              <a:latin typeface="Gadugi"/>
              <a:cs typeface="Gadugi"/>
            </a:endParaRPr>
          </a:p>
          <a:p>
            <a:pPr marL="12700" marR="5080">
              <a:lnSpc>
                <a:spcPct val="101200"/>
              </a:lnSpc>
              <a:spcBef>
                <a:spcPts val="1270"/>
              </a:spcBef>
            </a:pPr>
            <a:r>
              <a:rPr dirty="0" sz="1900" spc="-10">
                <a:latin typeface="Gadugi"/>
                <a:cs typeface="Gadugi"/>
              </a:rPr>
              <a:t>Foster</a:t>
            </a:r>
            <a:r>
              <a:rPr dirty="0" sz="1900" spc="20">
                <a:latin typeface="Gadugi"/>
                <a:cs typeface="Gadugi"/>
              </a:rPr>
              <a:t> </a:t>
            </a:r>
            <a:r>
              <a:rPr dirty="0" sz="1900" spc="-15" b="1">
                <a:latin typeface="Gadugi"/>
                <a:cs typeface="Gadugi"/>
              </a:rPr>
              <a:t>inter-ministerial</a:t>
            </a:r>
            <a:r>
              <a:rPr dirty="0" sz="1900" b="1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co-ordination</a:t>
            </a:r>
            <a:r>
              <a:rPr dirty="0" sz="1900" spc="10" b="1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to</a:t>
            </a:r>
            <a:r>
              <a:rPr dirty="0" sz="1900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ensure</a:t>
            </a:r>
            <a:r>
              <a:rPr dirty="0" sz="1900" spc="-5">
                <a:latin typeface="Gadugi"/>
                <a:cs typeface="Gadugi"/>
              </a:rPr>
              <a:t> coherency</a:t>
            </a:r>
            <a:r>
              <a:rPr dirty="0" sz="1900" spc="1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between </a:t>
            </a:r>
            <a:r>
              <a:rPr dirty="0" sz="1900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macroeconomic</a:t>
            </a:r>
            <a:r>
              <a:rPr dirty="0" sz="1900" spc="1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projections,</a:t>
            </a:r>
            <a:r>
              <a:rPr dirty="0" sz="1900" spc="5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state</a:t>
            </a:r>
            <a:r>
              <a:rPr dirty="0" sz="1900" spc="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budget</a:t>
            </a:r>
            <a:r>
              <a:rPr dirty="0" sz="1900" spc="3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expenditure</a:t>
            </a:r>
            <a:r>
              <a:rPr dirty="0" sz="1900" spc="20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and</a:t>
            </a:r>
            <a:r>
              <a:rPr dirty="0" sz="1900" spc="35">
                <a:latin typeface="Gadugi"/>
                <a:cs typeface="Gadugi"/>
              </a:rPr>
              <a:t> </a:t>
            </a:r>
            <a:r>
              <a:rPr dirty="0" sz="1900" spc="-10">
                <a:latin typeface="Gadugi"/>
                <a:cs typeface="Gadugi"/>
              </a:rPr>
              <a:t>reform</a:t>
            </a:r>
            <a:r>
              <a:rPr dirty="0" sz="1900" spc="10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plans</a:t>
            </a:r>
            <a:endParaRPr sz="19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900" spc="-10">
                <a:latin typeface="Gadugi"/>
                <a:cs typeface="Gadugi"/>
              </a:rPr>
              <a:t>Strengthen</a:t>
            </a:r>
            <a:r>
              <a:rPr dirty="0" sz="1900" spc="10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institutional</a:t>
            </a:r>
            <a:r>
              <a:rPr dirty="0" sz="1900" spc="-25" b="1">
                <a:latin typeface="Gadugi"/>
                <a:cs typeface="Gadugi"/>
              </a:rPr>
              <a:t> </a:t>
            </a:r>
            <a:r>
              <a:rPr dirty="0" sz="1900" spc="-10" b="1">
                <a:latin typeface="Gadugi"/>
                <a:cs typeface="Gadugi"/>
              </a:rPr>
              <a:t>capacities</a:t>
            </a:r>
            <a:endParaRPr sz="1900">
              <a:latin typeface="Gadugi"/>
              <a:cs typeface="Gadugi"/>
            </a:endParaRPr>
          </a:p>
          <a:p>
            <a:pPr marL="525780" marR="646430" indent="-343535">
              <a:lnSpc>
                <a:spcPct val="100000"/>
              </a:lnSpc>
              <a:spcBef>
                <a:spcPts val="1210"/>
              </a:spcBef>
              <a:buFont typeface="Wingdings"/>
              <a:buChar char=""/>
              <a:tabLst>
                <a:tab pos="525780" algn="l"/>
                <a:tab pos="526415" algn="l"/>
              </a:tabLst>
            </a:pPr>
            <a:r>
              <a:rPr dirty="0" sz="1700" spc="-10">
                <a:latin typeface="Gadugi"/>
                <a:cs typeface="Gadugi"/>
              </a:rPr>
              <a:t>to</a:t>
            </a:r>
            <a:r>
              <a:rPr dirty="0" sz="1700" spc="5">
                <a:latin typeface="Gadugi"/>
                <a:cs typeface="Gadugi"/>
              </a:rPr>
              <a:t> </a:t>
            </a:r>
            <a:r>
              <a:rPr dirty="0" sz="1700" b="1">
                <a:latin typeface="Gadugi"/>
                <a:cs typeface="Gadugi"/>
              </a:rPr>
              <a:t>identify</a:t>
            </a:r>
            <a:r>
              <a:rPr dirty="0" sz="1700" spc="5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structural</a:t>
            </a:r>
            <a:r>
              <a:rPr dirty="0" sz="1700" spc="-1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constraints,</a:t>
            </a:r>
            <a:r>
              <a:rPr dirty="0" sz="1700" spc="15" b="1">
                <a:latin typeface="Gadugi"/>
                <a:cs typeface="Gadugi"/>
              </a:rPr>
              <a:t> </a:t>
            </a:r>
            <a:r>
              <a:rPr dirty="0" sz="1700" spc="-10">
                <a:latin typeface="Gadugi"/>
                <a:cs typeface="Gadugi"/>
              </a:rPr>
              <a:t>to</a:t>
            </a:r>
            <a:r>
              <a:rPr dirty="0" sz="1700" spc="-5">
                <a:latin typeface="Gadugi"/>
                <a:cs typeface="Gadugi"/>
              </a:rPr>
              <a:t> develop</a:t>
            </a:r>
            <a:r>
              <a:rPr dirty="0" sz="1700" spc="5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and</a:t>
            </a:r>
            <a:r>
              <a:rPr dirty="0" sz="1700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prioritise</a:t>
            </a:r>
            <a:r>
              <a:rPr dirty="0" sz="1700" spc="15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policy </a:t>
            </a:r>
            <a:r>
              <a:rPr dirty="0" sz="1700" spc="-455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responses</a:t>
            </a:r>
            <a:endParaRPr sz="1700">
              <a:latin typeface="Gadugi"/>
              <a:cs typeface="Gadugi"/>
            </a:endParaRPr>
          </a:p>
          <a:p>
            <a:pPr marL="525780" marR="471170" indent="-3435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25780" algn="l"/>
                <a:tab pos="526415" algn="l"/>
              </a:tabLst>
            </a:pPr>
            <a:r>
              <a:rPr dirty="0" sz="1700" spc="-10">
                <a:latin typeface="Gadugi"/>
                <a:cs typeface="Gadugi"/>
              </a:rPr>
              <a:t>to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 spc="-10">
                <a:latin typeface="Gadugi"/>
                <a:cs typeface="Gadugi"/>
              </a:rPr>
              <a:t>anticipate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the</a:t>
            </a:r>
            <a:r>
              <a:rPr dirty="0" sz="1700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potential</a:t>
            </a:r>
            <a:r>
              <a:rPr dirty="0" sz="1700" spc="25" b="1">
                <a:latin typeface="Gadugi"/>
                <a:cs typeface="Gadugi"/>
              </a:rPr>
              <a:t> </a:t>
            </a:r>
            <a:r>
              <a:rPr dirty="0" sz="1700" spc="-10" b="1">
                <a:latin typeface="Gadugi"/>
                <a:cs typeface="Gadugi"/>
              </a:rPr>
              <a:t>impact</a:t>
            </a:r>
            <a:r>
              <a:rPr dirty="0" sz="1700" spc="15" b="1">
                <a:latin typeface="Gadugi"/>
                <a:cs typeface="Gadugi"/>
              </a:rPr>
              <a:t> </a:t>
            </a:r>
            <a:r>
              <a:rPr dirty="0" sz="1700" spc="-20">
                <a:latin typeface="Gadugi"/>
                <a:cs typeface="Gadugi"/>
              </a:rPr>
              <a:t>of</a:t>
            </a:r>
            <a:r>
              <a:rPr dirty="0" sz="1700" spc="15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structural</a:t>
            </a:r>
            <a:r>
              <a:rPr dirty="0" sz="1700" spc="15">
                <a:latin typeface="Gadugi"/>
                <a:cs typeface="Gadugi"/>
              </a:rPr>
              <a:t> </a:t>
            </a:r>
            <a:r>
              <a:rPr dirty="0" sz="1700" spc="-10">
                <a:latin typeface="Gadugi"/>
                <a:cs typeface="Gadugi"/>
              </a:rPr>
              <a:t>reforms</a:t>
            </a:r>
            <a:r>
              <a:rPr dirty="0" sz="1700" spc="20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on</a:t>
            </a:r>
            <a:r>
              <a:rPr dirty="0" sz="1700" spc="5" b="1">
                <a:latin typeface="Gadugi"/>
                <a:cs typeface="Gadugi"/>
              </a:rPr>
              <a:t> </a:t>
            </a:r>
            <a:r>
              <a:rPr dirty="0" sz="1700" b="1">
                <a:latin typeface="Gadugi"/>
                <a:cs typeface="Gadugi"/>
              </a:rPr>
              <a:t>economic </a:t>
            </a:r>
            <a:r>
              <a:rPr dirty="0" sz="1700" spc="-455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growth</a:t>
            </a:r>
            <a:r>
              <a:rPr dirty="0" sz="1700" spc="-25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and</a:t>
            </a:r>
            <a:r>
              <a:rPr dirty="0" sz="170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job</a:t>
            </a:r>
            <a:r>
              <a:rPr dirty="0" sz="1700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creation</a:t>
            </a:r>
            <a:endParaRPr sz="1700">
              <a:latin typeface="Gadugi"/>
              <a:cs typeface="Gadugi"/>
            </a:endParaRPr>
          </a:p>
          <a:p>
            <a:pPr marL="525780" indent="-3435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25780" algn="l"/>
                <a:tab pos="526415" algn="l"/>
              </a:tabLst>
            </a:pPr>
            <a:r>
              <a:rPr dirty="0" sz="1700" spc="-10">
                <a:latin typeface="Gadugi"/>
                <a:cs typeface="Gadugi"/>
              </a:rPr>
              <a:t>to</a:t>
            </a:r>
            <a:r>
              <a:rPr dirty="0" sz="1700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implement</a:t>
            </a:r>
            <a:r>
              <a:rPr dirty="0" sz="1700" spc="15" b="1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effectively</a:t>
            </a:r>
            <a:r>
              <a:rPr dirty="0" sz="1700" spc="35" b="1">
                <a:latin typeface="Gadugi"/>
                <a:cs typeface="Gadugi"/>
              </a:rPr>
              <a:t> </a:t>
            </a:r>
            <a:r>
              <a:rPr dirty="0" sz="1700" spc="-10">
                <a:latin typeface="Gadugi"/>
                <a:cs typeface="Gadugi"/>
              </a:rPr>
              <a:t>reforms</a:t>
            </a:r>
            <a:r>
              <a:rPr dirty="0" sz="1700" spc="15">
                <a:latin typeface="Gadugi"/>
                <a:cs typeface="Gadugi"/>
              </a:rPr>
              <a:t> </a:t>
            </a:r>
            <a:r>
              <a:rPr dirty="0" sz="1700" spc="-5">
                <a:latin typeface="Gadugi"/>
                <a:cs typeface="Gadugi"/>
              </a:rPr>
              <a:t>and</a:t>
            </a:r>
            <a:r>
              <a:rPr dirty="0" sz="1700" spc="5">
                <a:latin typeface="Gadugi"/>
                <a:cs typeface="Gadugi"/>
              </a:rPr>
              <a:t> </a:t>
            </a:r>
            <a:r>
              <a:rPr dirty="0" sz="1700" spc="-5" b="1">
                <a:latin typeface="Gadugi"/>
                <a:cs typeface="Gadugi"/>
              </a:rPr>
              <a:t>monitor</a:t>
            </a:r>
            <a:r>
              <a:rPr dirty="0" sz="1700" spc="5" b="1">
                <a:latin typeface="Gadugi"/>
                <a:cs typeface="Gadugi"/>
              </a:rPr>
              <a:t> </a:t>
            </a:r>
            <a:r>
              <a:rPr dirty="0" sz="1700" spc="-10">
                <a:latin typeface="Gadugi"/>
                <a:cs typeface="Gadugi"/>
              </a:rPr>
              <a:t>reform</a:t>
            </a:r>
            <a:r>
              <a:rPr dirty="0" sz="1700" spc="10">
                <a:latin typeface="Gadugi"/>
                <a:cs typeface="Gadugi"/>
              </a:rPr>
              <a:t> </a:t>
            </a:r>
            <a:r>
              <a:rPr dirty="0" sz="1700" spc="-10">
                <a:latin typeface="Gadugi"/>
                <a:cs typeface="Gadugi"/>
              </a:rPr>
              <a:t>progress</a:t>
            </a:r>
            <a:endParaRPr sz="17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900" spc="-15">
                <a:latin typeface="Gadugi"/>
                <a:cs typeface="Gadugi"/>
              </a:rPr>
              <a:t>Reinforce</a:t>
            </a:r>
            <a:r>
              <a:rPr dirty="0" sz="1900" spc="15">
                <a:latin typeface="Gadugi"/>
                <a:cs typeface="Gadugi"/>
              </a:rPr>
              <a:t> </a:t>
            </a:r>
            <a:r>
              <a:rPr dirty="0" sz="1900" spc="-5">
                <a:latin typeface="Gadugi"/>
                <a:cs typeface="Gadugi"/>
              </a:rPr>
              <a:t>the</a:t>
            </a:r>
            <a:r>
              <a:rPr dirty="0" sz="1900" spc="5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policy-dialogue </a:t>
            </a:r>
            <a:r>
              <a:rPr dirty="0" sz="1900" spc="-10" b="1">
                <a:latin typeface="Gadugi"/>
                <a:cs typeface="Gadugi"/>
              </a:rPr>
              <a:t>with</a:t>
            </a:r>
            <a:r>
              <a:rPr dirty="0" sz="1900" spc="10" b="1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civil</a:t>
            </a:r>
            <a:r>
              <a:rPr dirty="0" sz="1900" b="1">
                <a:latin typeface="Gadugi"/>
                <a:cs typeface="Gadugi"/>
              </a:rPr>
              <a:t> </a:t>
            </a:r>
            <a:r>
              <a:rPr dirty="0" sz="1900" spc="-5" b="1">
                <a:latin typeface="Gadugi"/>
                <a:cs typeface="Gadugi"/>
              </a:rPr>
              <a:t>society</a:t>
            </a:r>
            <a:r>
              <a:rPr dirty="0" sz="1900" spc="5" b="1">
                <a:latin typeface="Gadugi"/>
                <a:cs typeface="Gadugi"/>
              </a:rPr>
              <a:t> </a:t>
            </a:r>
            <a:r>
              <a:rPr dirty="0" sz="1900" spc="-10" b="1">
                <a:latin typeface="Gadugi"/>
                <a:cs typeface="Gadugi"/>
              </a:rPr>
              <a:t>stakeholders</a:t>
            </a:r>
            <a:endParaRPr sz="1900">
              <a:latin typeface="Gadugi"/>
              <a:cs typeface="Gadug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995" y="1150238"/>
            <a:ext cx="152400" cy="1691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995" y="1881758"/>
            <a:ext cx="152400" cy="1691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995" y="2625470"/>
            <a:ext cx="152400" cy="1691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995" y="3372230"/>
            <a:ext cx="152400" cy="1691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995" y="4106798"/>
            <a:ext cx="152400" cy="1691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995" y="6301397"/>
            <a:ext cx="152400" cy="16916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07720"/>
          </a:xfrm>
          <a:custGeom>
            <a:avLst/>
            <a:gdLst/>
            <a:ahLst/>
            <a:cxnLst/>
            <a:rect l="l" t="t" r="r" b="b"/>
            <a:pathLst>
              <a:path w="9144000" h="807720">
                <a:moveTo>
                  <a:pt x="0" y="807720"/>
                </a:moveTo>
                <a:lnTo>
                  <a:pt x="9144000" y="807720"/>
                </a:lnTo>
                <a:lnTo>
                  <a:pt x="9144000" y="0"/>
                </a:lnTo>
                <a:lnTo>
                  <a:pt x="0" y="0"/>
                </a:lnTo>
                <a:lnTo>
                  <a:pt x="0" y="807720"/>
                </a:lnTo>
                <a:close/>
              </a:path>
            </a:pathLst>
          </a:custGeom>
          <a:ln w="9144">
            <a:solidFill>
              <a:srgbClr val="0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895" y="200405"/>
            <a:ext cx="79394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45" b="1">
                <a:latin typeface="Gadugi"/>
                <a:cs typeface="Gadugi"/>
              </a:rPr>
              <a:t>OECD’s</a:t>
            </a:r>
            <a:r>
              <a:rPr dirty="0" sz="2800" spc="10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role</a:t>
            </a:r>
            <a:r>
              <a:rPr dirty="0" sz="2800" spc="10" b="1">
                <a:latin typeface="Gadugi"/>
                <a:cs typeface="Gadugi"/>
              </a:rPr>
              <a:t> </a:t>
            </a:r>
            <a:r>
              <a:rPr dirty="0" sz="2800" spc="-5" b="1">
                <a:latin typeface="Gadugi"/>
                <a:cs typeface="Gadugi"/>
              </a:rPr>
              <a:t>in</a:t>
            </a:r>
            <a:r>
              <a:rPr dirty="0" sz="2800" spc="20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the</a:t>
            </a:r>
            <a:r>
              <a:rPr dirty="0" sz="2800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ERP</a:t>
            </a:r>
            <a:r>
              <a:rPr dirty="0" sz="2800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cycle</a:t>
            </a:r>
            <a:r>
              <a:rPr dirty="0" sz="2800" spc="30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and</a:t>
            </a:r>
            <a:r>
              <a:rPr dirty="0" sz="2800" spc="35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recent</a:t>
            </a:r>
            <a:r>
              <a:rPr dirty="0" sz="2800" spc="15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outputs</a:t>
            </a:r>
            <a:endParaRPr sz="28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791" y="1196339"/>
            <a:ext cx="4178935" cy="46228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38735" rIns="0" bIns="0" rtlCol="0" vert="horz">
            <a:spAutoFit/>
          </a:bodyPr>
          <a:lstStyle/>
          <a:p>
            <a:pPr marL="836294">
              <a:lnSpc>
                <a:spcPct val="100000"/>
              </a:lnSpc>
              <a:spcBef>
                <a:spcPts val="305"/>
              </a:spcBef>
            </a:pPr>
            <a:r>
              <a:rPr dirty="0" sz="2400" spc="-10" b="1">
                <a:solidFill>
                  <a:srgbClr val="FFFFFF"/>
                </a:solidFill>
                <a:latin typeface="Gadugi"/>
                <a:cs typeface="Gadugi"/>
              </a:rPr>
              <a:t>Capacity</a:t>
            </a:r>
            <a:r>
              <a:rPr dirty="0" sz="2400" spc="-4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Gadugi"/>
                <a:cs typeface="Gadugi"/>
              </a:rPr>
              <a:t>Building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791" y="1882139"/>
            <a:ext cx="4178935" cy="1201420"/>
          </a:xfrm>
          <a:prstGeom prst="rect">
            <a:avLst/>
          </a:prstGeom>
          <a:ln w="9144">
            <a:solidFill>
              <a:srgbClr val="375F92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algn="ctr" marL="188595" marR="182245">
              <a:lnSpc>
                <a:spcPct val="100000"/>
              </a:lnSpc>
              <a:spcBef>
                <a:spcPts val="320"/>
              </a:spcBef>
            </a:pPr>
            <a:r>
              <a:rPr dirty="0" sz="1800" spc="-5" b="1">
                <a:latin typeface="Gadugi"/>
                <a:cs typeface="Gadugi"/>
              </a:rPr>
              <a:t>Hands-on assistance </a:t>
            </a:r>
            <a:r>
              <a:rPr dirty="0" sz="1800" spc="-10" b="1">
                <a:latin typeface="Gadugi"/>
                <a:cs typeface="Gadugi"/>
              </a:rPr>
              <a:t>to </a:t>
            </a:r>
            <a:r>
              <a:rPr dirty="0" sz="1800" spc="-5" b="1">
                <a:latin typeface="Gadugi"/>
                <a:cs typeface="Gadugi"/>
              </a:rPr>
              <a:t>the ERP </a:t>
            </a:r>
            <a:r>
              <a:rPr dirty="0" sz="1800" spc="5" b="1">
                <a:latin typeface="Gadugi"/>
                <a:cs typeface="Gadugi"/>
              </a:rPr>
              <a:t>Co- </a:t>
            </a:r>
            <a:r>
              <a:rPr dirty="0" sz="1800" spc="-484" b="1">
                <a:latin typeface="Gadugi"/>
                <a:cs typeface="Gadugi"/>
              </a:rPr>
              <a:t> </a:t>
            </a:r>
            <a:r>
              <a:rPr dirty="0" sz="1800" spc="-5" b="1">
                <a:latin typeface="Gadugi"/>
                <a:cs typeface="Gadugi"/>
              </a:rPr>
              <a:t>ordinators </a:t>
            </a:r>
            <a:r>
              <a:rPr dirty="0" sz="1800" b="1">
                <a:latin typeface="Gadugi"/>
                <a:cs typeface="Gadugi"/>
              </a:rPr>
              <a:t>and line </a:t>
            </a:r>
            <a:r>
              <a:rPr dirty="0" sz="1800" spc="-5" b="1">
                <a:latin typeface="Gadugi"/>
                <a:cs typeface="Gadugi"/>
              </a:rPr>
              <a:t>ministries </a:t>
            </a:r>
            <a:r>
              <a:rPr dirty="0" sz="1800" spc="-5">
                <a:latin typeface="Gadugi"/>
                <a:cs typeface="Gadugi"/>
              </a:rPr>
              <a:t>in </a:t>
            </a:r>
            <a:r>
              <a:rPr dirty="0" sz="1800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building </a:t>
            </a:r>
            <a:r>
              <a:rPr dirty="0" sz="1800">
                <a:latin typeface="Gadugi"/>
                <a:cs typeface="Gadugi"/>
              </a:rPr>
              <a:t>and </a:t>
            </a:r>
            <a:r>
              <a:rPr dirty="0" sz="1800" spc="-5">
                <a:latin typeface="Gadugi"/>
                <a:cs typeface="Gadugi"/>
              </a:rPr>
              <a:t>enhancing institutional </a:t>
            </a:r>
            <a:r>
              <a:rPr dirty="0" sz="1800">
                <a:latin typeface="Gadugi"/>
                <a:cs typeface="Gadugi"/>
              </a:rPr>
              <a:t> </a:t>
            </a:r>
            <a:r>
              <a:rPr dirty="0" sz="1800" spc="-10">
                <a:latin typeface="Gadugi"/>
                <a:cs typeface="Gadugi"/>
              </a:rPr>
              <a:t>capacity</a:t>
            </a:r>
            <a:r>
              <a:rPr dirty="0" sz="1800" spc="20">
                <a:latin typeface="Gadugi"/>
                <a:cs typeface="Gadugi"/>
              </a:rPr>
              <a:t> </a:t>
            </a:r>
            <a:r>
              <a:rPr dirty="0" sz="1800" spc="-10">
                <a:latin typeface="Gadugi"/>
                <a:cs typeface="Gadugi"/>
              </a:rPr>
              <a:t>to</a:t>
            </a:r>
            <a:r>
              <a:rPr dirty="0" sz="1800" spc="-20">
                <a:latin typeface="Gadugi"/>
                <a:cs typeface="Gadugi"/>
              </a:rPr>
              <a:t> </a:t>
            </a:r>
            <a:r>
              <a:rPr dirty="0" sz="1800" spc="-15">
                <a:latin typeface="Gadugi"/>
                <a:cs typeface="Gadugi"/>
              </a:rPr>
              <a:t>prepare</a:t>
            </a:r>
            <a:r>
              <a:rPr dirty="0" sz="1800" spc="10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the</a:t>
            </a:r>
            <a:r>
              <a:rPr dirty="0" sz="1800" spc="-25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ERP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2688" y="1883664"/>
            <a:ext cx="4130040" cy="1201420"/>
          </a:xfrm>
          <a:prstGeom prst="rect">
            <a:avLst/>
          </a:prstGeom>
          <a:ln w="9144">
            <a:solidFill>
              <a:srgbClr val="375F92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algn="ctr" marL="127635" marR="117475" indent="-1270">
              <a:lnSpc>
                <a:spcPct val="100000"/>
              </a:lnSpc>
              <a:spcBef>
                <a:spcPts val="315"/>
              </a:spcBef>
            </a:pPr>
            <a:r>
              <a:rPr dirty="0" sz="1800" spc="-5" b="1">
                <a:latin typeface="Gadugi"/>
                <a:cs typeface="Gadugi"/>
              </a:rPr>
              <a:t>Substantive inputs through </a:t>
            </a:r>
            <a:r>
              <a:rPr dirty="0" sz="1800" b="1">
                <a:latin typeface="Gadugi"/>
                <a:cs typeface="Gadugi"/>
              </a:rPr>
              <a:t>specific </a:t>
            </a:r>
            <a:r>
              <a:rPr dirty="0" sz="1800" spc="5" b="1">
                <a:latin typeface="Gadugi"/>
                <a:cs typeface="Gadugi"/>
              </a:rPr>
              <a:t> </a:t>
            </a:r>
            <a:r>
              <a:rPr dirty="0" sz="1800" spc="-5" b="1">
                <a:latin typeface="Gadugi"/>
                <a:cs typeface="Gadugi"/>
              </a:rPr>
              <a:t>policy analyses </a:t>
            </a:r>
            <a:r>
              <a:rPr dirty="0" sz="1800" b="1">
                <a:latin typeface="Gadugi"/>
                <a:cs typeface="Gadugi"/>
              </a:rPr>
              <a:t>and </a:t>
            </a:r>
            <a:r>
              <a:rPr dirty="0" sz="1800" spc="-5" b="1">
                <a:latin typeface="Gadugi"/>
                <a:cs typeface="Gadugi"/>
              </a:rPr>
              <a:t>practical </a:t>
            </a:r>
            <a:r>
              <a:rPr dirty="0" sz="1800" spc="-10" b="1">
                <a:latin typeface="Gadugi"/>
                <a:cs typeface="Gadugi"/>
              </a:rPr>
              <a:t>tools: </a:t>
            </a:r>
            <a:r>
              <a:rPr dirty="0" sz="1800" spc="-5" b="1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guidance in </a:t>
            </a:r>
            <a:r>
              <a:rPr dirty="0" sz="1800">
                <a:latin typeface="Gadugi"/>
                <a:cs typeface="Gadugi"/>
              </a:rPr>
              <a:t>the </a:t>
            </a:r>
            <a:r>
              <a:rPr dirty="0" sz="1800" spc="-5">
                <a:latin typeface="Gadugi"/>
                <a:cs typeface="Gadugi"/>
              </a:rPr>
              <a:t>application, </a:t>
            </a:r>
            <a:r>
              <a:rPr dirty="0" sz="1800" spc="-10">
                <a:latin typeface="Gadugi"/>
                <a:cs typeface="Gadugi"/>
              </a:rPr>
              <a:t>review </a:t>
            </a:r>
            <a:r>
              <a:rPr dirty="0" sz="1800">
                <a:latin typeface="Gadugi"/>
                <a:cs typeface="Gadugi"/>
              </a:rPr>
              <a:t>the </a:t>
            </a:r>
            <a:r>
              <a:rPr dirty="0" sz="1800" spc="-480">
                <a:latin typeface="Gadugi"/>
                <a:cs typeface="Gadugi"/>
              </a:rPr>
              <a:t> </a:t>
            </a:r>
            <a:r>
              <a:rPr dirty="0" sz="1800">
                <a:latin typeface="Gadugi"/>
                <a:cs typeface="Gadugi"/>
              </a:rPr>
              <a:t>outputs,</a:t>
            </a:r>
            <a:r>
              <a:rPr dirty="0" sz="1800" spc="-40">
                <a:latin typeface="Gadugi"/>
                <a:cs typeface="Gadugi"/>
              </a:rPr>
              <a:t> </a:t>
            </a:r>
            <a:r>
              <a:rPr dirty="0" sz="1800" spc="-5">
                <a:latin typeface="Gadugi"/>
                <a:cs typeface="Gadugi"/>
              </a:rPr>
              <a:t>additional suggestions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2688" y="1196339"/>
            <a:ext cx="4160520" cy="462280"/>
          </a:xfrm>
          <a:prstGeom prst="rect">
            <a:avLst/>
          </a:prstGeom>
          <a:solidFill>
            <a:srgbClr val="006FC0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400" spc="-5" b="1">
                <a:solidFill>
                  <a:srgbClr val="FFFFFF"/>
                </a:solidFill>
                <a:latin typeface="Gadugi"/>
                <a:cs typeface="Gadugi"/>
              </a:rPr>
              <a:t>Analytical</a:t>
            </a:r>
            <a:r>
              <a:rPr dirty="0" sz="2400" spc="-3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Gadugi"/>
                <a:cs typeface="Gadugi"/>
              </a:rPr>
              <a:t>Support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420" y="4145279"/>
            <a:ext cx="1739264" cy="2307590"/>
          </a:xfrm>
          <a:prstGeom prst="rect">
            <a:avLst/>
          </a:prstGeom>
          <a:solidFill>
            <a:srgbClr val="7E7E7E"/>
          </a:solidFill>
          <a:ln w="9144">
            <a:solidFill>
              <a:srgbClr val="0D0D0D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algn="ctr" marL="95885" marR="90170">
              <a:lnSpc>
                <a:spcPct val="100000"/>
              </a:lnSpc>
              <a:spcBef>
                <a:spcPts val="315"/>
              </a:spcBef>
            </a:pPr>
            <a:r>
              <a:rPr dirty="0" sz="1800" spc="-10" b="1">
                <a:solidFill>
                  <a:srgbClr val="FFFFFF"/>
                </a:solidFill>
                <a:latin typeface="Gadugi"/>
                <a:cs typeface="Gadugi"/>
              </a:rPr>
              <a:t>Over</a:t>
            </a:r>
            <a:r>
              <a:rPr dirty="0" sz="1800" spc="-4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Gadugi"/>
                <a:cs typeface="Gadugi"/>
              </a:rPr>
              <a:t>10</a:t>
            </a:r>
            <a:r>
              <a:rPr dirty="0" sz="1800" spc="-4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Gadugi"/>
                <a:cs typeface="Gadugi"/>
              </a:rPr>
              <a:t>policy </a:t>
            </a:r>
            <a:r>
              <a:rPr dirty="0" sz="1800" spc="-48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Gadugi"/>
                <a:cs typeface="Gadugi"/>
              </a:rPr>
              <a:t>roundtables </a:t>
            </a:r>
            <a:r>
              <a:rPr dirty="0" sz="1800" b="1">
                <a:solidFill>
                  <a:srgbClr val="FFFFFF"/>
                </a:solidFill>
                <a:latin typeface="Gadugi"/>
                <a:cs typeface="Gadugi"/>
              </a:rPr>
              <a:t> and </a:t>
            </a:r>
            <a:r>
              <a:rPr dirty="0" sz="1800" spc="-5" b="1">
                <a:solidFill>
                  <a:srgbClr val="FFFFFF"/>
                </a:solidFill>
                <a:latin typeface="Gadugi"/>
                <a:cs typeface="Gadugi"/>
              </a:rPr>
              <a:t>capacity- </a:t>
            </a:r>
            <a:r>
              <a:rPr dirty="0" sz="180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Gadugi"/>
                <a:cs typeface="Gadugi"/>
              </a:rPr>
              <a:t>building </a:t>
            </a:r>
            <a:r>
              <a:rPr dirty="0" sz="1800" b="1">
                <a:solidFill>
                  <a:srgbClr val="FFFFFF"/>
                </a:solidFill>
                <a:latin typeface="Gadugi"/>
                <a:cs typeface="Gadugi"/>
              </a:rPr>
              <a:t> seminars </a:t>
            </a:r>
            <a:r>
              <a:rPr dirty="0" sz="1800" spc="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conducted in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Gadugi"/>
                <a:cs typeface="Gadugi"/>
              </a:rPr>
              <a:t>Paris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and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SEE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capitals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4120" y="4145279"/>
            <a:ext cx="1739264" cy="2307590"/>
          </a:xfrm>
          <a:prstGeom prst="rect">
            <a:avLst/>
          </a:prstGeom>
          <a:solidFill>
            <a:srgbClr val="7E7E7E"/>
          </a:solidFill>
          <a:ln w="9144">
            <a:solidFill>
              <a:srgbClr val="0D0D0D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algn="ctr" marL="307975" marR="299720">
              <a:lnSpc>
                <a:spcPct val="100000"/>
              </a:lnSpc>
              <a:spcBef>
                <a:spcPts val="315"/>
              </a:spcBef>
            </a:pPr>
            <a:r>
              <a:rPr dirty="0" sz="1800" spc="-5" b="1">
                <a:solidFill>
                  <a:srgbClr val="FFFFFF"/>
                </a:solidFill>
                <a:latin typeface="Gadugi"/>
                <a:cs typeface="Gadugi"/>
              </a:rPr>
              <a:t>More</a:t>
            </a:r>
            <a:r>
              <a:rPr dirty="0" sz="1800" spc="-6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Gadugi"/>
                <a:cs typeface="Gadugi"/>
              </a:rPr>
              <a:t>than </a:t>
            </a:r>
            <a:r>
              <a:rPr dirty="0" sz="1800" spc="-484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Gadugi"/>
                <a:cs typeface="Gadugi"/>
              </a:rPr>
              <a:t>500</a:t>
            </a:r>
            <a:endParaRPr sz="1800">
              <a:latin typeface="Gadugi"/>
              <a:cs typeface="Gadugi"/>
            </a:endParaRPr>
          </a:p>
          <a:p>
            <a:pPr algn="ctr" marL="179705" marR="170815" indent="-254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Gadugi"/>
                <a:cs typeface="Gadugi"/>
              </a:rPr>
              <a:t>government </a:t>
            </a:r>
            <a:r>
              <a:rPr dirty="0" sz="1800" spc="-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Gadugi"/>
                <a:cs typeface="Gadugi"/>
              </a:rPr>
              <a:t>officials</a:t>
            </a:r>
            <a:r>
              <a:rPr dirty="0" sz="1800" spc="-7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Gadugi"/>
                <a:cs typeface="Gadugi"/>
              </a:rPr>
              <a:t>from </a:t>
            </a:r>
            <a:r>
              <a:rPr dirty="0" sz="1800" spc="-48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SEE attended </a:t>
            </a:r>
            <a:r>
              <a:rPr dirty="0" sz="1800" spc="-48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policy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roundtables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and</a:t>
            </a:r>
            <a:r>
              <a:rPr dirty="0" sz="1800" spc="-4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seminars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6215" y="4145279"/>
            <a:ext cx="1884045" cy="2307590"/>
          </a:xfrm>
          <a:prstGeom prst="rect">
            <a:avLst/>
          </a:prstGeom>
          <a:solidFill>
            <a:srgbClr val="7E7E7E"/>
          </a:solidFill>
          <a:ln w="9144">
            <a:solidFill>
              <a:srgbClr val="0D0D0D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algn="ctr" marL="107950" marR="97790" indent="-1270">
              <a:lnSpc>
                <a:spcPct val="100000"/>
              </a:lnSpc>
              <a:spcBef>
                <a:spcPts val="315"/>
              </a:spcBef>
            </a:pPr>
            <a:r>
              <a:rPr dirty="0" sz="1800" b="1">
                <a:solidFill>
                  <a:srgbClr val="FFFFFF"/>
                </a:solidFill>
                <a:latin typeface="Gadugi"/>
                <a:cs typeface="Gadugi"/>
              </a:rPr>
              <a:t>ERP </a:t>
            </a:r>
            <a:r>
              <a:rPr dirty="0" sz="1800" spc="-35" b="1">
                <a:solidFill>
                  <a:srgbClr val="FFFFFF"/>
                </a:solidFill>
                <a:latin typeface="Gadugi"/>
                <a:cs typeface="Gadugi"/>
              </a:rPr>
              <a:t>Tools </a:t>
            </a:r>
            <a:r>
              <a:rPr dirty="0" sz="1800" spc="-3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provide</a:t>
            </a:r>
            <a:r>
              <a:rPr dirty="0" sz="1800" spc="-7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practical </a:t>
            </a:r>
            <a:r>
              <a:rPr dirty="0" sz="1800" spc="-48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guidance in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the </a:t>
            </a:r>
            <a:r>
              <a:rPr dirty="0" sz="1800" spc="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diagnosing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 constraints, </a:t>
            </a:r>
            <a:r>
              <a:rPr dirty="0" sz="1800" spc="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prioritising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and </a:t>
            </a:r>
            <a:r>
              <a:rPr dirty="0" sz="1800" spc="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monitoring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Gadugi"/>
                <a:cs typeface="Gadugi"/>
              </a:rPr>
              <a:t>reforms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7916" y="4145279"/>
            <a:ext cx="1925320" cy="2307590"/>
          </a:xfrm>
          <a:custGeom>
            <a:avLst/>
            <a:gdLst/>
            <a:ahLst/>
            <a:cxnLst/>
            <a:rect l="l" t="t" r="r" b="b"/>
            <a:pathLst>
              <a:path w="1925320" h="2307590">
                <a:moveTo>
                  <a:pt x="1924812" y="0"/>
                </a:moveTo>
                <a:lnTo>
                  <a:pt x="0" y="0"/>
                </a:lnTo>
                <a:lnTo>
                  <a:pt x="0" y="2307336"/>
                </a:lnTo>
                <a:lnTo>
                  <a:pt x="1924812" y="2307336"/>
                </a:lnTo>
                <a:lnTo>
                  <a:pt x="192481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947916" y="4145279"/>
            <a:ext cx="1925320" cy="2307590"/>
          </a:xfrm>
          <a:prstGeom prst="rect">
            <a:avLst/>
          </a:prstGeom>
          <a:ln w="9144">
            <a:solidFill>
              <a:srgbClr val="0D0D0D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algn="ctr" marL="94615" marR="83820" indent="-1905">
              <a:lnSpc>
                <a:spcPct val="100000"/>
              </a:lnSpc>
              <a:spcBef>
                <a:spcPts val="315"/>
              </a:spcBef>
            </a:pPr>
            <a:r>
              <a:rPr dirty="0" sz="1800" b="1">
                <a:solidFill>
                  <a:srgbClr val="FFFFFF"/>
                </a:solidFill>
                <a:latin typeface="Gadugi"/>
                <a:cs typeface="Gadugi"/>
              </a:rPr>
              <a:t>Report </a:t>
            </a:r>
            <a:r>
              <a:rPr dirty="0" sz="1800" spc="-5" b="1">
                <a:solidFill>
                  <a:srgbClr val="FFFFFF"/>
                </a:solidFill>
                <a:latin typeface="Gadugi"/>
                <a:cs typeface="Gadugi"/>
              </a:rPr>
              <a:t>on </a:t>
            </a:r>
            <a:r>
              <a:rPr dirty="0" sz="1800" spc="-10" b="1">
                <a:solidFill>
                  <a:srgbClr val="FFFFFF"/>
                </a:solidFill>
                <a:latin typeface="Gadugi"/>
                <a:cs typeface="Gadugi"/>
              </a:rPr>
              <a:t>SEZ </a:t>
            </a:r>
            <a:r>
              <a:rPr dirty="0" sz="1800" spc="-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with</a:t>
            </a:r>
            <a:r>
              <a:rPr dirty="0" sz="1800" spc="-4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new</a:t>
            </a:r>
            <a:r>
              <a:rPr dirty="0" sz="1800" spc="-6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insights </a:t>
            </a:r>
            <a:r>
              <a:rPr dirty="0" sz="1800" spc="-47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on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benefits and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risks</a:t>
            </a:r>
            <a:r>
              <a:rPr dirty="0" sz="1800" spc="-2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in</a:t>
            </a:r>
            <a:r>
              <a:rPr dirty="0" sz="1800" spc="-1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>
                <a:solidFill>
                  <a:srgbClr val="FFFFFF"/>
                </a:solidFill>
                <a:latin typeface="Gadugi"/>
                <a:cs typeface="Gadugi"/>
              </a:rPr>
              <a:t>the</a:t>
            </a:r>
            <a:r>
              <a:rPr dirty="0" sz="1800" spc="-3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Gadugi"/>
                <a:cs typeface="Gadugi"/>
              </a:rPr>
              <a:t>WB</a:t>
            </a:r>
            <a:endParaRPr sz="1800">
              <a:latin typeface="Gadugi"/>
              <a:cs typeface="Gadug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3712" y="3345179"/>
            <a:ext cx="745490" cy="601980"/>
            <a:chOff x="743712" y="3345179"/>
            <a:chExt cx="745490" cy="601980"/>
          </a:xfrm>
        </p:grpSpPr>
        <p:sp>
          <p:nvSpPr>
            <p:cNvPr id="14" name="object 14"/>
            <p:cNvSpPr/>
            <p:nvPr/>
          </p:nvSpPr>
          <p:spPr>
            <a:xfrm>
              <a:off x="756666" y="3358133"/>
              <a:ext cx="719455" cy="576580"/>
            </a:xfrm>
            <a:custGeom>
              <a:avLst/>
              <a:gdLst/>
              <a:ahLst/>
              <a:cxnLst/>
              <a:rect l="l" t="t" r="r" b="b"/>
              <a:pathLst>
                <a:path w="719455" h="576579">
                  <a:moveTo>
                    <a:pt x="539496" y="0"/>
                  </a:moveTo>
                  <a:lnTo>
                    <a:pt x="179831" y="0"/>
                  </a:lnTo>
                  <a:lnTo>
                    <a:pt x="179831" y="288035"/>
                  </a:lnTo>
                  <a:lnTo>
                    <a:pt x="0" y="288035"/>
                  </a:lnTo>
                  <a:lnTo>
                    <a:pt x="359664" y="576071"/>
                  </a:lnTo>
                  <a:lnTo>
                    <a:pt x="719328" y="288035"/>
                  </a:lnTo>
                  <a:lnTo>
                    <a:pt x="539496" y="28803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6666" y="3358133"/>
              <a:ext cx="719455" cy="576580"/>
            </a:xfrm>
            <a:custGeom>
              <a:avLst/>
              <a:gdLst/>
              <a:ahLst/>
              <a:cxnLst/>
              <a:rect l="l" t="t" r="r" b="b"/>
              <a:pathLst>
                <a:path w="719455" h="576579">
                  <a:moveTo>
                    <a:pt x="0" y="288035"/>
                  </a:moveTo>
                  <a:lnTo>
                    <a:pt x="179831" y="288035"/>
                  </a:lnTo>
                  <a:lnTo>
                    <a:pt x="179831" y="0"/>
                  </a:lnTo>
                  <a:lnTo>
                    <a:pt x="539496" y="0"/>
                  </a:lnTo>
                  <a:lnTo>
                    <a:pt x="539496" y="288035"/>
                  </a:lnTo>
                  <a:lnTo>
                    <a:pt x="719328" y="288035"/>
                  </a:lnTo>
                  <a:lnTo>
                    <a:pt x="359664" y="576071"/>
                  </a:lnTo>
                  <a:lnTo>
                    <a:pt x="0" y="288035"/>
                  </a:lnTo>
                  <a:close/>
                </a:path>
              </a:pathLst>
            </a:custGeom>
            <a:ln w="2590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2976372" y="3345179"/>
            <a:ext cx="745490" cy="601980"/>
            <a:chOff x="2976372" y="3345179"/>
            <a:chExt cx="745490" cy="601980"/>
          </a:xfrm>
        </p:grpSpPr>
        <p:sp>
          <p:nvSpPr>
            <p:cNvPr id="17" name="object 17"/>
            <p:cNvSpPr/>
            <p:nvPr/>
          </p:nvSpPr>
          <p:spPr>
            <a:xfrm>
              <a:off x="2989326" y="3358133"/>
              <a:ext cx="719455" cy="576580"/>
            </a:xfrm>
            <a:custGeom>
              <a:avLst/>
              <a:gdLst/>
              <a:ahLst/>
              <a:cxnLst/>
              <a:rect l="l" t="t" r="r" b="b"/>
              <a:pathLst>
                <a:path w="719454" h="576579">
                  <a:moveTo>
                    <a:pt x="539496" y="0"/>
                  </a:moveTo>
                  <a:lnTo>
                    <a:pt x="179831" y="0"/>
                  </a:lnTo>
                  <a:lnTo>
                    <a:pt x="179831" y="288035"/>
                  </a:lnTo>
                  <a:lnTo>
                    <a:pt x="0" y="288035"/>
                  </a:lnTo>
                  <a:lnTo>
                    <a:pt x="359663" y="576071"/>
                  </a:lnTo>
                  <a:lnTo>
                    <a:pt x="719327" y="288035"/>
                  </a:lnTo>
                  <a:lnTo>
                    <a:pt x="539496" y="28803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89326" y="3358133"/>
              <a:ext cx="719455" cy="576580"/>
            </a:xfrm>
            <a:custGeom>
              <a:avLst/>
              <a:gdLst/>
              <a:ahLst/>
              <a:cxnLst/>
              <a:rect l="l" t="t" r="r" b="b"/>
              <a:pathLst>
                <a:path w="719454" h="576579">
                  <a:moveTo>
                    <a:pt x="0" y="288035"/>
                  </a:moveTo>
                  <a:lnTo>
                    <a:pt x="179831" y="288035"/>
                  </a:lnTo>
                  <a:lnTo>
                    <a:pt x="179831" y="0"/>
                  </a:lnTo>
                  <a:lnTo>
                    <a:pt x="539496" y="0"/>
                  </a:lnTo>
                  <a:lnTo>
                    <a:pt x="539496" y="288035"/>
                  </a:lnTo>
                  <a:lnTo>
                    <a:pt x="719327" y="288035"/>
                  </a:lnTo>
                  <a:lnTo>
                    <a:pt x="359663" y="576071"/>
                  </a:lnTo>
                  <a:lnTo>
                    <a:pt x="0" y="288035"/>
                  </a:lnTo>
                  <a:close/>
                </a:path>
              </a:pathLst>
            </a:custGeom>
            <a:ln w="2590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7019543" y="5300471"/>
            <a:ext cx="1720850" cy="1117600"/>
            <a:chOff x="7019543" y="5300471"/>
            <a:chExt cx="1720850" cy="111760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18703" y="5300471"/>
              <a:ext cx="821436" cy="11170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9543" y="5300471"/>
              <a:ext cx="774192" cy="1117091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5352288" y="3345179"/>
            <a:ext cx="745490" cy="601980"/>
            <a:chOff x="5352288" y="3345179"/>
            <a:chExt cx="745490" cy="601980"/>
          </a:xfrm>
        </p:grpSpPr>
        <p:sp>
          <p:nvSpPr>
            <p:cNvPr id="23" name="object 23"/>
            <p:cNvSpPr/>
            <p:nvPr/>
          </p:nvSpPr>
          <p:spPr>
            <a:xfrm>
              <a:off x="5365242" y="3358133"/>
              <a:ext cx="719455" cy="576580"/>
            </a:xfrm>
            <a:custGeom>
              <a:avLst/>
              <a:gdLst/>
              <a:ahLst/>
              <a:cxnLst/>
              <a:rect l="l" t="t" r="r" b="b"/>
              <a:pathLst>
                <a:path w="719454" h="576579">
                  <a:moveTo>
                    <a:pt x="539496" y="0"/>
                  </a:moveTo>
                  <a:lnTo>
                    <a:pt x="179832" y="0"/>
                  </a:lnTo>
                  <a:lnTo>
                    <a:pt x="179832" y="288035"/>
                  </a:lnTo>
                  <a:lnTo>
                    <a:pt x="0" y="288035"/>
                  </a:lnTo>
                  <a:lnTo>
                    <a:pt x="359663" y="576071"/>
                  </a:lnTo>
                  <a:lnTo>
                    <a:pt x="719328" y="288035"/>
                  </a:lnTo>
                  <a:lnTo>
                    <a:pt x="539496" y="28803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365242" y="3358133"/>
              <a:ext cx="719455" cy="576580"/>
            </a:xfrm>
            <a:custGeom>
              <a:avLst/>
              <a:gdLst/>
              <a:ahLst/>
              <a:cxnLst/>
              <a:rect l="l" t="t" r="r" b="b"/>
              <a:pathLst>
                <a:path w="719454" h="576579">
                  <a:moveTo>
                    <a:pt x="0" y="288035"/>
                  </a:moveTo>
                  <a:lnTo>
                    <a:pt x="179832" y="288035"/>
                  </a:lnTo>
                  <a:lnTo>
                    <a:pt x="179832" y="0"/>
                  </a:lnTo>
                  <a:lnTo>
                    <a:pt x="539496" y="0"/>
                  </a:lnTo>
                  <a:lnTo>
                    <a:pt x="539496" y="288035"/>
                  </a:lnTo>
                  <a:lnTo>
                    <a:pt x="719328" y="288035"/>
                  </a:lnTo>
                  <a:lnTo>
                    <a:pt x="359663" y="576071"/>
                  </a:lnTo>
                  <a:lnTo>
                    <a:pt x="0" y="288035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7511795" y="3345179"/>
            <a:ext cx="746760" cy="601980"/>
            <a:chOff x="7511795" y="3345179"/>
            <a:chExt cx="746760" cy="601980"/>
          </a:xfrm>
        </p:grpSpPr>
        <p:sp>
          <p:nvSpPr>
            <p:cNvPr id="26" name="object 26"/>
            <p:cNvSpPr/>
            <p:nvPr/>
          </p:nvSpPr>
          <p:spPr>
            <a:xfrm>
              <a:off x="7524749" y="3358133"/>
              <a:ext cx="721360" cy="576580"/>
            </a:xfrm>
            <a:custGeom>
              <a:avLst/>
              <a:gdLst/>
              <a:ahLst/>
              <a:cxnLst/>
              <a:rect l="l" t="t" r="r" b="b"/>
              <a:pathLst>
                <a:path w="721359" h="576579">
                  <a:moveTo>
                    <a:pt x="540639" y="0"/>
                  </a:moveTo>
                  <a:lnTo>
                    <a:pt x="180213" y="0"/>
                  </a:lnTo>
                  <a:lnTo>
                    <a:pt x="180213" y="288035"/>
                  </a:lnTo>
                  <a:lnTo>
                    <a:pt x="0" y="288035"/>
                  </a:lnTo>
                  <a:lnTo>
                    <a:pt x="360425" y="576071"/>
                  </a:lnTo>
                  <a:lnTo>
                    <a:pt x="720851" y="288035"/>
                  </a:lnTo>
                  <a:lnTo>
                    <a:pt x="540639" y="288035"/>
                  </a:lnTo>
                  <a:lnTo>
                    <a:pt x="54063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524749" y="3358133"/>
              <a:ext cx="721360" cy="576580"/>
            </a:xfrm>
            <a:custGeom>
              <a:avLst/>
              <a:gdLst/>
              <a:ahLst/>
              <a:cxnLst/>
              <a:rect l="l" t="t" r="r" b="b"/>
              <a:pathLst>
                <a:path w="721359" h="576579">
                  <a:moveTo>
                    <a:pt x="0" y="288035"/>
                  </a:moveTo>
                  <a:lnTo>
                    <a:pt x="180213" y="288035"/>
                  </a:lnTo>
                  <a:lnTo>
                    <a:pt x="180213" y="0"/>
                  </a:lnTo>
                  <a:lnTo>
                    <a:pt x="540639" y="0"/>
                  </a:lnTo>
                  <a:lnTo>
                    <a:pt x="540639" y="288035"/>
                  </a:lnTo>
                  <a:lnTo>
                    <a:pt x="720851" y="288035"/>
                  </a:lnTo>
                  <a:lnTo>
                    <a:pt x="360425" y="576071"/>
                  </a:lnTo>
                  <a:lnTo>
                    <a:pt x="0" y="288035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26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07720"/>
          </a:xfrm>
          <a:custGeom>
            <a:avLst/>
            <a:gdLst/>
            <a:ahLst/>
            <a:cxnLst/>
            <a:rect l="l" t="t" r="r" b="b"/>
            <a:pathLst>
              <a:path w="9144000" h="807720">
                <a:moveTo>
                  <a:pt x="0" y="807720"/>
                </a:moveTo>
                <a:lnTo>
                  <a:pt x="9144000" y="807720"/>
                </a:lnTo>
                <a:lnTo>
                  <a:pt x="9144000" y="0"/>
                </a:lnTo>
                <a:lnTo>
                  <a:pt x="0" y="0"/>
                </a:lnTo>
                <a:lnTo>
                  <a:pt x="0" y="807720"/>
                </a:lnTo>
                <a:close/>
              </a:path>
            </a:pathLst>
          </a:custGeom>
          <a:ln w="9144">
            <a:solidFill>
              <a:srgbClr val="0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895" y="200405"/>
            <a:ext cx="52578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Gadugi"/>
                <a:cs typeface="Gadugi"/>
              </a:rPr>
              <a:t>Process</a:t>
            </a:r>
            <a:r>
              <a:rPr dirty="0" sz="2800" spc="25" b="1">
                <a:latin typeface="Gadugi"/>
                <a:cs typeface="Gadugi"/>
              </a:rPr>
              <a:t> </a:t>
            </a:r>
            <a:r>
              <a:rPr dirty="0" sz="2800" spc="-30" b="1">
                <a:latin typeface="Gadugi"/>
                <a:cs typeface="Gadugi"/>
              </a:rPr>
              <a:t>of</a:t>
            </a:r>
            <a:r>
              <a:rPr dirty="0" sz="2800" spc="5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the</a:t>
            </a:r>
            <a:r>
              <a:rPr dirty="0" sz="2800" spc="-5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annual</a:t>
            </a:r>
            <a:r>
              <a:rPr dirty="0" sz="2800" spc="40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ERP</a:t>
            </a:r>
            <a:r>
              <a:rPr dirty="0" sz="2800" spc="5" b="1">
                <a:latin typeface="Gadugi"/>
                <a:cs typeface="Gadugi"/>
              </a:rPr>
              <a:t> </a:t>
            </a:r>
            <a:r>
              <a:rPr dirty="0" sz="2800" spc="-10" b="1">
                <a:latin typeface="Gadugi"/>
                <a:cs typeface="Gadugi"/>
              </a:rPr>
              <a:t>cycle</a:t>
            </a:r>
            <a:endParaRPr sz="2800">
              <a:latin typeface="Gadugi"/>
              <a:cs typeface="Gadug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51319" y="1335024"/>
            <a:ext cx="2204085" cy="2818130"/>
            <a:chOff x="6751319" y="1335024"/>
            <a:chExt cx="2204085" cy="28181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5363" y="1335024"/>
              <a:ext cx="1089659" cy="14508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25561" y="2451354"/>
              <a:ext cx="292735" cy="550545"/>
            </a:xfrm>
            <a:custGeom>
              <a:avLst/>
              <a:gdLst/>
              <a:ahLst/>
              <a:cxnLst/>
              <a:rect l="l" t="t" r="r" b="b"/>
              <a:pathLst>
                <a:path w="292734" h="550544">
                  <a:moveTo>
                    <a:pt x="219456" y="0"/>
                  </a:moveTo>
                  <a:lnTo>
                    <a:pt x="73152" y="0"/>
                  </a:lnTo>
                  <a:lnTo>
                    <a:pt x="73152" y="403860"/>
                  </a:lnTo>
                  <a:lnTo>
                    <a:pt x="0" y="403860"/>
                  </a:lnTo>
                  <a:lnTo>
                    <a:pt x="146304" y="550163"/>
                  </a:lnTo>
                  <a:lnTo>
                    <a:pt x="292608" y="403860"/>
                  </a:lnTo>
                  <a:lnTo>
                    <a:pt x="219456" y="403860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319" y="3467100"/>
              <a:ext cx="1315212" cy="685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3215" y="3048000"/>
              <a:ext cx="1242059" cy="6492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925561" y="2451354"/>
              <a:ext cx="292735" cy="550545"/>
            </a:xfrm>
            <a:custGeom>
              <a:avLst/>
              <a:gdLst/>
              <a:ahLst/>
              <a:cxnLst/>
              <a:rect l="l" t="t" r="r" b="b"/>
              <a:pathLst>
                <a:path w="292734" h="550544">
                  <a:moveTo>
                    <a:pt x="219456" y="0"/>
                  </a:moveTo>
                  <a:lnTo>
                    <a:pt x="219456" y="403860"/>
                  </a:lnTo>
                  <a:lnTo>
                    <a:pt x="292608" y="403860"/>
                  </a:lnTo>
                  <a:lnTo>
                    <a:pt x="146304" y="550163"/>
                  </a:lnTo>
                  <a:lnTo>
                    <a:pt x="0" y="403860"/>
                  </a:lnTo>
                  <a:lnTo>
                    <a:pt x="73152" y="403860"/>
                  </a:lnTo>
                  <a:lnTo>
                    <a:pt x="73152" y="0"/>
                  </a:lnTo>
                  <a:lnTo>
                    <a:pt x="219456" y="0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215" y="1601724"/>
            <a:ext cx="1866900" cy="105308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346960" y="1345691"/>
            <a:ext cx="3324225" cy="1454150"/>
            <a:chOff x="2346960" y="1345691"/>
            <a:chExt cx="3324225" cy="145415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2148" y="1345691"/>
              <a:ext cx="1217676" cy="7040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19272" y="1795272"/>
              <a:ext cx="1269491" cy="6827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37888" y="2168652"/>
              <a:ext cx="1232915" cy="5151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59914" y="2494025"/>
              <a:ext cx="917575" cy="292735"/>
            </a:xfrm>
            <a:custGeom>
              <a:avLst/>
              <a:gdLst/>
              <a:ahLst/>
              <a:cxnLst/>
              <a:rect l="l" t="t" r="r" b="b"/>
              <a:pathLst>
                <a:path w="917575" h="292735">
                  <a:moveTo>
                    <a:pt x="771144" y="0"/>
                  </a:moveTo>
                  <a:lnTo>
                    <a:pt x="771144" y="73151"/>
                  </a:lnTo>
                  <a:lnTo>
                    <a:pt x="0" y="73151"/>
                  </a:lnTo>
                  <a:lnTo>
                    <a:pt x="0" y="219456"/>
                  </a:lnTo>
                  <a:lnTo>
                    <a:pt x="771144" y="219456"/>
                  </a:lnTo>
                  <a:lnTo>
                    <a:pt x="771144" y="292608"/>
                  </a:lnTo>
                  <a:lnTo>
                    <a:pt x="917448" y="146303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59914" y="2494025"/>
              <a:ext cx="917575" cy="292735"/>
            </a:xfrm>
            <a:custGeom>
              <a:avLst/>
              <a:gdLst/>
              <a:ahLst/>
              <a:cxnLst/>
              <a:rect l="l" t="t" r="r" b="b"/>
              <a:pathLst>
                <a:path w="917575" h="292735">
                  <a:moveTo>
                    <a:pt x="0" y="73151"/>
                  </a:moveTo>
                  <a:lnTo>
                    <a:pt x="771144" y="73151"/>
                  </a:lnTo>
                  <a:lnTo>
                    <a:pt x="771144" y="0"/>
                  </a:lnTo>
                  <a:lnTo>
                    <a:pt x="917448" y="146303"/>
                  </a:lnTo>
                  <a:lnTo>
                    <a:pt x="771144" y="292608"/>
                  </a:lnTo>
                  <a:lnTo>
                    <a:pt x="771144" y="219456"/>
                  </a:lnTo>
                  <a:lnTo>
                    <a:pt x="0" y="219456"/>
                  </a:lnTo>
                  <a:lnTo>
                    <a:pt x="0" y="73151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801867" y="2048255"/>
            <a:ext cx="943610" cy="318770"/>
            <a:chOff x="5801867" y="2048255"/>
            <a:chExt cx="943610" cy="318770"/>
          </a:xfrm>
        </p:grpSpPr>
        <p:sp>
          <p:nvSpPr>
            <p:cNvPr id="18" name="object 18"/>
            <p:cNvSpPr/>
            <p:nvPr/>
          </p:nvSpPr>
          <p:spPr>
            <a:xfrm>
              <a:off x="5814821" y="2061209"/>
              <a:ext cx="917575" cy="292735"/>
            </a:xfrm>
            <a:custGeom>
              <a:avLst/>
              <a:gdLst/>
              <a:ahLst/>
              <a:cxnLst/>
              <a:rect l="l" t="t" r="r" b="b"/>
              <a:pathLst>
                <a:path w="917575" h="292735">
                  <a:moveTo>
                    <a:pt x="771144" y="0"/>
                  </a:moveTo>
                  <a:lnTo>
                    <a:pt x="771144" y="73151"/>
                  </a:lnTo>
                  <a:lnTo>
                    <a:pt x="0" y="73151"/>
                  </a:lnTo>
                  <a:lnTo>
                    <a:pt x="0" y="219455"/>
                  </a:lnTo>
                  <a:lnTo>
                    <a:pt x="771144" y="219455"/>
                  </a:lnTo>
                  <a:lnTo>
                    <a:pt x="771144" y="292607"/>
                  </a:lnTo>
                  <a:lnTo>
                    <a:pt x="917448" y="146303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14821" y="2061209"/>
              <a:ext cx="917575" cy="292735"/>
            </a:xfrm>
            <a:custGeom>
              <a:avLst/>
              <a:gdLst/>
              <a:ahLst/>
              <a:cxnLst/>
              <a:rect l="l" t="t" r="r" b="b"/>
              <a:pathLst>
                <a:path w="917575" h="292735">
                  <a:moveTo>
                    <a:pt x="0" y="73151"/>
                  </a:moveTo>
                  <a:lnTo>
                    <a:pt x="771144" y="73151"/>
                  </a:lnTo>
                  <a:lnTo>
                    <a:pt x="771144" y="0"/>
                  </a:lnTo>
                  <a:lnTo>
                    <a:pt x="917448" y="146303"/>
                  </a:lnTo>
                  <a:lnTo>
                    <a:pt x="771144" y="292607"/>
                  </a:lnTo>
                  <a:lnTo>
                    <a:pt x="771144" y="219455"/>
                  </a:lnTo>
                  <a:lnTo>
                    <a:pt x="0" y="219455"/>
                  </a:lnTo>
                  <a:lnTo>
                    <a:pt x="0" y="73151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586984" y="3421379"/>
            <a:ext cx="943610" cy="318770"/>
            <a:chOff x="5586984" y="3421379"/>
            <a:chExt cx="943610" cy="318770"/>
          </a:xfrm>
        </p:grpSpPr>
        <p:sp>
          <p:nvSpPr>
            <p:cNvPr id="21" name="object 21"/>
            <p:cNvSpPr/>
            <p:nvPr/>
          </p:nvSpPr>
          <p:spPr>
            <a:xfrm>
              <a:off x="5599938" y="3434333"/>
              <a:ext cx="917575" cy="292735"/>
            </a:xfrm>
            <a:custGeom>
              <a:avLst/>
              <a:gdLst/>
              <a:ahLst/>
              <a:cxnLst/>
              <a:rect l="l" t="t" r="r" b="b"/>
              <a:pathLst>
                <a:path w="917575" h="292735">
                  <a:moveTo>
                    <a:pt x="146303" y="0"/>
                  </a:moveTo>
                  <a:lnTo>
                    <a:pt x="0" y="146303"/>
                  </a:lnTo>
                  <a:lnTo>
                    <a:pt x="146303" y="292607"/>
                  </a:lnTo>
                  <a:lnTo>
                    <a:pt x="146303" y="219455"/>
                  </a:lnTo>
                  <a:lnTo>
                    <a:pt x="917447" y="219455"/>
                  </a:lnTo>
                  <a:lnTo>
                    <a:pt x="917447" y="73151"/>
                  </a:lnTo>
                  <a:lnTo>
                    <a:pt x="146303" y="73151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599938" y="3434333"/>
              <a:ext cx="917575" cy="292735"/>
            </a:xfrm>
            <a:custGeom>
              <a:avLst/>
              <a:gdLst/>
              <a:ahLst/>
              <a:cxnLst/>
              <a:rect l="l" t="t" r="r" b="b"/>
              <a:pathLst>
                <a:path w="917575" h="292735">
                  <a:moveTo>
                    <a:pt x="917447" y="219455"/>
                  </a:moveTo>
                  <a:lnTo>
                    <a:pt x="146303" y="219455"/>
                  </a:lnTo>
                  <a:lnTo>
                    <a:pt x="146303" y="292607"/>
                  </a:lnTo>
                  <a:lnTo>
                    <a:pt x="0" y="146303"/>
                  </a:lnTo>
                  <a:lnTo>
                    <a:pt x="146303" y="0"/>
                  </a:lnTo>
                  <a:lnTo>
                    <a:pt x="146303" y="73151"/>
                  </a:lnTo>
                  <a:lnTo>
                    <a:pt x="917447" y="73151"/>
                  </a:lnTo>
                  <a:lnTo>
                    <a:pt x="917447" y="219455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736" y="3159674"/>
            <a:ext cx="1782743" cy="833204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508504" y="3560064"/>
            <a:ext cx="943610" cy="318770"/>
            <a:chOff x="2508504" y="3560064"/>
            <a:chExt cx="943610" cy="318770"/>
          </a:xfrm>
        </p:grpSpPr>
        <p:sp>
          <p:nvSpPr>
            <p:cNvPr id="25" name="object 25"/>
            <p:cNvSpPr/>
            <p:nvPr/>
          </p:nvSpPr>
          <p:spPr>
            <a:xfrm>
              <a:off x="2521458" y="3573018"/>
              <a:ext cx="917575" cy="292735"/>
            </a:xfrm>
            <a:custGeom>
              <a:avLst/>
              <a:gdLst/>
              <a:ahLst/>
              <a:cxnLst/>
              <a:rect l="l" t="t" r="r" b="b"/>
              <a:pathLst>
                <a:path w="917575" h="292735">
                  <a:moveTo>
                    <a:pt x="146304" y="0"/>
                  </a:moveTo>
                  <a:lnTo>
                    <a:pt x="0" y="146304"/>
                  </a:lnTo>
                  <a:lnTo>
                    <a:pt x="146304" y="292608"/>
                  </a:lnTo>
                  <a:lnTo>
                    <a:pt x="146304" y="219456"/>
                  </a:lnTo>
                  <a:lnTo>
                    <a:pt x="917447" y="219456"/>
                  </a:lnTo>
                  <a:lnTo>
                    <a:pt x="917447" y="73152"/>
                  </a:lnTo>
                  <a:lnTo>
                    <a:pt x="146304" y="73152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521458" y="3573018"/>
              <a:ext cx="917575" cy="292735"/>
            </a:xfrm>
            <a:custGeom>
              <a:avLst/>
              <a:gdLst/>
              <a:ahLst/>
              <a:cxnLst/>
              <a:rect l="l" t="t" r="r" b="b"/>
              <a:pathLst>
                <a:path w="917575" h="292735">
                  <a:moveTo>
                    <a:pt x="917447" y="219456"/>
                  </a:moveTo>
                  <a:lnTo>
                    <a:pt x="146304" y="219456"/>
                  </a:lnTo>
                  <a:lnTo>
                    <a:pt x="146304" y="292608"/>
                  </a:lnTo>
                  <a:lnTo>
                    <a:pt x="0" y="146304"/>
                  </a:lnTo>
                  <a:lnTo>
                    <a:pt x="146304" y="0"/>
                  </a:lnTo>
                  <a:lnTo>
                    <a:pt x="146304" y="73152"/>
                  </a:lnTo>
                  <a:lnTo>
                    <a:pt x="917447" y="73152"/>
                  </a:lnTo>
                  <a:lnTo>
                    <a:pt x="917447" y="219456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3753611" y="4640579"/>
            <a:ext cx="1546860" cy="1272540"/>
            <a:chOff x="3753611" y="4640579"/>
            <a:chExt cx="1546860" cy="127254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04487" y="4664963"/>
              <a:ext cx="509015" cy="68275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899915" y="4660391"/>
              <a:ext cx="518159" cy="692150"/>
            </a:xfrm>
            <a:custGeom>
              <a:avLst/>
              <a:gdLst/>
              <a:ahLst/>
              <a:cxnLst/>
              <a:rect l="l" t="t" r="r" b="b"/>
              <a:pathLst>
                <a:path w="518160" h="692150">
                  <a:moveTo>
                    <a:pt x="0" y="691895"/>
                  </a:moveTo>
                  <a:lnTo>
                    <a:pt x="518160" y="691895"/>
                  </a:lnTo>
                  <a:lnTo>
                    <a:pt x="518160" y="0"/>
                  </a:lnTo>
                  <a:lnTo>
                    <a:pt x="0" y="0"/>
                  </a:lnTo>
                  <a:lnTo>
                    <a:pt x="0" y="6918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24527" y="4829555"/>
              <a:ext cx="452627" cy="69037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219955" y="4824983"/>
              <a:ext cx="462280" cy="699770"/>
            </a:xfrm>
            <a:custGeom>
              <a:avLst/>
              <a:gdLst/>
              <a:ahLst/>
              <a:cxnLst/>
              <a:rect l="l" t="t" r="r" b="b"/>
              <a:pathLst>
                <a:path w="462279" h="699770">
                  <a:moveTo>
                    <a:pt x="0" y="699515"/>
                  </a:moveTo>
                  <a:lnTo>
                    <a:pt x="461772" y="699515"/>
                  </a:lnTo>
                  <a:lnTo>
                    <a:pt x="461772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24755" y="4649723"/>
              <a:ext cx="527303" cy="71475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520183" y="4645151"/>
              <a:ext cx="536575" cy="723900"/>
            </a:xfrm>
            <a:custGeom>
              <a:avLst/>
              <a:gdLst/>
              <a:ahLst/>
              <a:cxnLst/>
              <a:rect l="l" t="t" r="r" b="b"/>
              <a:pathLst>
                <a:path w="536575" h="723900">
                  <a:moveTo>
                    <a:pt x="0" y="723900"/>
                  </a:moveTo>
                  <a:lnTo>
                    <a:pt x="536448" y="723900"/>
                  </a:lnTo>
                  <a:lnTo>
                    <a:pt x="536448" y="0"/>
                  </a:lnTo>
                  <a:lnTo>
                    <a:pt x="0" y="0"/>
                  </a:lnTo>
                  <a:lnTo>
                    <a:pt x="0" y="723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12791" y="4866131"/>
              <a:ext cx="478536" cy="65379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08219" y="4861559"/>
              <a:ext cx="487680" cy="662940"/>
            </a:xfrm>
            <a:custGeom>
              <a:avLst/>
              <a:gdLst/>
              <a:ahLst/>
              <a:cxnLst/>
              <a:rect l="l" t="t" r="r" b="b"/>
              <a:pathLst>
                <a:path w="487679" h="662939">
                  <a:moveTo>
                    <a:pt x="0" y="662939"/>
                  </a:moveTo>
                  <a:lnTo>
                    <a:pt x="487679" y="662939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6629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62755" y="4994147"/>
              <a:ext cx="445008" cy="60350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758183" y="4989575"/>
              <a:ext cx="454659" cy="612775"/>
            </a:xfrm>
            <a:custGeom>
              <a:avLst/>
              <a:gdLst/>
              <a:ahLst/>
              <a:cxnLst/>
              <a:rect l="l" t="t" r="r" b="b"/>
              <a:pathLst>
                <a:path w="454660" h="612775">
                  <a:moveTo>
                    <a:pt x="0" y="612648"/>
                  </a:moveTo>
                  <a:lnTo>
                    <a:pt x="454151" y="612648"/>
                  </a:lnTo>
                  <a:lnTo>
                    <a:pt x="454151" y="0"/>
                  </a:lnTo>
                  <a:lnTo>
                    <a:pt x="0" y="0"/>
                  </a:lnTo>
                  <a:lnTo>
                    <a:pt x="0" y="6126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69079" y="5155691"/>
              <a:ext cx="504444" cy="65989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064507" y="5151119"/>
              <a:ext cx="513715" cy="669290"/>
            </a:xfrm>
            <a:custGeom>
              <a:avLst/>
              <a:gdLst/>
              <a:ahLst/>
              <a:cxnLst/>
              <a:rect l="l" t="t" r="r" b="b"/>
              <a:pathLst>
                <a:path w="513714" h="669289">
                  <a:moveTo>
                    <a:pt x="0" y="669035"/>
                  </a:moveTo>
                  <a:lnTo>
                    <a:pt x="513588" y="669035"/>
                  </a:lnTo>
                  <a:lnTo>
                    <a:pt x="513588" y="0"/>
                  </a:lnTo>
                  <a:lnTo>
                    <a:pt x="0" y="0"/>
                  </a:lnTo>
                  <a:lnTo>
                    <a:pt x="0" y="66903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8847" y="5242559"/>
              <a:ext cx="495300" cy="66141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494275" y="5237987"/>
              <a:ext cx="504825" cy="670560"/>
            </a:xfrm>
            <a:custGeom>
              <a:avLst/>
              <a:gdLst/>
              <a:ahLst/>
              <a:cxnLst/>
              <a:rect l="l" t="t" r="r" b="b"/>
              <a:pathLst>
                <a:path w="504825" h="670560">
                  <a:moveTo>
                    <a:pt x="0" y="670560"/>
                  </a:moveTo>
                  <a:lnTo>
                    <a:pt x="504444" y="670560"/>
                  </a:lnTo>
                  <a:lnTo>
                    <a:pt x="504444" y="0"/>
                  </a:lnTo>
                  <a:lnTo>
                    <a:pt x="0" y="0"/>
                  </a:lnTo>
                  <a:lnTo>
                    <a:pt x="0" y="6705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/>
          <p:cNvGrpSpPr/>
          <p:nvPr/>
        </p:nvGrpSpPr>
        <p:grpSpPr>
          <a:xfrm>
            <a:off x="2365248" y="5209032"/>
            <a:ext cx="942340" cy="318770"/>
            <a:chOff x="2365248" y="5209032"/>
            <a:chExt cx="942340" cy="318770"/>
          </a:xfrm>
        </p:grpSpPr>
        <p:sp>
          <p:nvSpPr>
            <p:cNvPr id="43" name="object 43"/>
            <p:cNvSpPr/>
            <p:nvPr/>
          </p:nvSpPr>
          <p:spPr>
            <a:xfrm>
              <a:off x="2378202" y="5221986"/>
              <a:ext cx="916305" cy="292735"/>
            </a:xfrm>
            <a:custGeom>
              <a:avLst/>
              <a:gdLst/>
              <a:ahLst/>
              <a:cxnLst/>
              <a:rect l="l" t="t" r="r" b="b"/>
              <a:pathLst>
                <a:path w="916304" h="292735">
                  <a:moveTo>
                    <a:pt x="769620" y="0"/>
                  </a:moveTo>
                  <a:lnTo>
                    <a:pt x="769620" y="73151"/>
                  </a:lnTo>
                  <a:lnTo>
                    <a:pt x="0" y="73151"/>
                  </a:lnTo>
                  <a:lnTo>
                    <a:pt x="0" y="219455"/>
                  </a:lnTo>
                  <a:lnTo>
                    <a:pt x="769620" y="219455"/>
                  </a:lnTo>
                  <a:lnTo>
                    <a:pt x="769620" y="292607"/>
                  </a:lnTo>
                  <a:lnTo>
                    <a:pt x="915924" y="146303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378202" y="5221986"/>
              <a:ext cx="916305" cy="292735"/>
            </a:xfrm>
            <a:custGeom>
              <a:avLst/>
              <a:gdLst/>
              <a:ahLst/>
              <a:cxnLst/>
              <a:rect l="l" t="t" r="r" b="b"/>
              <a:pathLst>
                <a:path w="916304" h="292735">
                  <a:moveTo>
                    <a:pt x="0" y="73151"/>
                  </a:moveTo>
                  <a:lnTo>
                    <a:pt x="769620" y="73151"/>
                  </a:lnTo>
                  <a:lnTo>
                    <a:pt x="769620" y="0"/>
                  </a:lnTo>
                  <a:lnTo>
                    <a:pt x="915924" y="146303"/>
                  </a:lnTo>
                  <a:lnTo>
                    <a:pt x="769620" y="292607"/>
                  </a:lnTo>
                  <a:lnTo>
                    <a:pt x="769620" y="219455"/>
                  </a:lnTo>
                  <a:lnTo>
                    <a:pt x="0" y="219455"/>
                  </a:lnTo>
                  <a:lnTo>
                    <a:pt x="0" y="73151"/>
                  </a:lnTo>
                  <a:close/>
                </a:path>
              </a:pathLst>
            </a:custGeom>
            <a:ln w="2590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978408" y="4573523"/>
            <a:ext cx="318770" cy="457200"/>
            <a:chOff x="978408" y="4573523"/>
            <a:chExt cx="318770" cy="457200"/>
          </a:xfrm>
        </p:grpSpPr>
        <p:sp>
          <p:nvSpPr>
            <p:cNvPr id="46" name="object 46"/>
            <p:cNvSpPr/>
            <p:nvPr/>
          </p:nvSpPr>
          <p:spPr>
            <a:xfrm>
              <a:off x="991362" y="4586477"/>
              <a:ext cx="292735" cy="431800"/>
            </a:xfrm>
            <a:custGeom>
              <a:avLst/>
              <a:gdLst/>
              <a:ahLst/>
              <a:cxnLst/>
              <a:rect l="l" t="t" r="r" b="b"/>
              <a:pathLst>
                <a:path w="292734" h="431800">
                  <a:moveTo>
                    <a:pt x="219456" y="0"/>
                  </a:moveTo>
                  <a:lnTo>
                    <a:pt x="73151" y="0"/>
                  </a:lnTo>
                  <a:lnTo>
                    <a:pt x="73151" y="284988"/>
                  </a:lnTo>
                  <a:lnTo>
                    <a:pt x="0" y="284988"/>
                  </a:lnTo>
                  <a:lnTo>
                    <a:pt x="146303" y="431292"/>
                  </a:lnTo>
                  <a:lnTo>
                    <a:pt x="292607" y="284988"/>
                  </a:lnTo>
                  <a:lnTo>
                    <a:pt x="219456" y="284988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91362" y="4586477"/>
              <a:ext cx="292735" cy="431800"/>
            </a:xfrm>
            <a:custGeom>
              <a:avLst/>
              <a:gdLst/>
              <a:ahLst/>
              <a:cxnLst/>
              <a:rect l="l" t="t" r="r" b="b"/>
              <a:pathLst>
                <a:path w="292734" h="431800">
                  <a:moveTo>
                    <a:pt x="219456" y="0"/>
                  </a:moveTo>
                  <a:lnTo>
                    <a:pt x="219456" y="284988"/>
                  </a:lnTo>
                  <a:lnTo>
                    <a:pt x="292607" y="284988"/>
                  </a:lnTo>
                  <a:lnTo>
                    <a:pt x="146303" y="431292"/>
                  </a:lnTo>
                  <a:lnTo>
                    <a:pt x="0" y="284988"/>
                  </a:lnTo>
                  <a:lnTo>
                    <a:pt x="73151" y="284988"/>
                  </a:lnTo>
                  <a:lnTo>
                    <a:pt x="73151" y="0"/>
                  </a:lnTo>
                  <a:lnTo>
                    <a:pt x="219456" y="0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/>
          <p:cNvGrpSpPr/>
          <p:nvPr/>
        </p:nvGrpSpPr>
        <p:grpSpPr>
          <a:xfrm>
            <a:off x="5676900" y="5201411"/>
            <a:ext cx="943610" cy="317500"/>
            <a:chOff x="5676900" y="5201411"/>
            <a:chExt cx="943610" cy="317500"/>
          </a:xfrm>
        </p:grpSpPr>
        <p:sp>
          <p:nvSpPr>
            <p:cNvPr id="49" name="object 49"/>
            <p:cNvSpPr/>
            <p:nvPr/>
          </p:nvSpPr>
          <p:spPr>
            <a:xfrm>
              <a:off x="5689853" y="5214365"/>
              <a:ext cx="917575" cy="291465"/>
            </a:xfrm>
            <a:custGeom>
              <a:avLst/>
              <a:gdLst/>
              <a:ahLst/>
              <a:cxnLst/>
              <a:rect l="l" t="t" r="r" b="b"/>
              <a:pathLst>
                <a:path w="917575" h="291464">
                  <a:moveTo>
                    <a:pt x="771906" y="0"/>
                  </a:moveTo>
                  <a:lnTo>
                    <a:pt x="771906" y="72770"/>
                  </a:lnTo>
                  <a:lnTo>
                    <a:pt x="0" y="72770"/>
                  </a:lnTo>
                  <a:lnTo>
                    <a:pt x="0" y="218312"/>
                  </a:lnTo>
                  <a:lnTo>
                    <a:pt x="771906" y="218312"/>
                  </a:lnTo>
                  <a:lnTo>
                    <a:pt x="771906" y="291083"/>
                  </a:lnTo>
                  <a:lnTo>
                    <a:pt x="917448" y="145541"/>
                  </a:lnTo>
                  <a:lnTo>
                    <a:pt x="77190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689853" y="5214365"/>
              <a:ext cx="917575" cy="291465"/>
            </a:xfrm>
            <a:custGeom>
              <a:avLst/>
              <a:gdLst/>
              <a:ahLst/>
              <a:cxnLst/>
              <a:rect l="l" t="t" r="r" b="b"/>
              <a:pathLst>
                <a:path w="917575" h="291464">
                  <a:moveTo>
                    <a:pt x="0" y="72770"/>
                  </a:moveTo>
                  <a:lnTo>
                    <a:pt x="771906" y="72770"/>
                  </a:lnTo>
                  <a:lnTo>
                    <a:pt x="771906" y="0"/>
                  </a:lnTo>
                  <a:lnTo>
                    <a:pt x="917448" y="145541"/>
                  </a:lnTo>
                  <a:lnTo>
                    <a:pt x="771906" y="291083"/>
                  </a:lnTo>
                  <a:lnTo>
                    <a:pt x="771906" y="218312"/>
                  </a:lnTo>
                  <a:lnTo>
                    <a:pt x="0" y="218312"/>
                  </a:lnTo>
                  <a:lnTo>
                    <a:pt x="0" y="72770"/>
                  </a:lnTo>
                  <a:close/>
                </a:path>
              </a:pathLst>
            </a:custGeom>
            <a:ln w="2590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6798564" y="4736591"/>
            <a:ext cx="1557655" cy="1222375"/>
            <a:chOff x="6798564" y="4736591"/>
            <a:chExt cx="1557655" cy="1222375"/>
          </a:xfrm>
        </p:grpSpPr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34987" y="4814220"/>
              <a:ext cx="272034" cy="57340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946392" y="4756403"/>
              <a:ext cx="521334" cy="664845"/>
            </a:xfrm>
            <a:custGeom>
              <a:avLst/>
              <a:gdLst/>
              <a:ahLst/>
              <a:cxnLst/>
              <a:rect l="l" t="t" r="r" b="b"/>
              <a:pathLst>
                <a:path w="521334" h="664845">
                  <a:moveTo>
                    <a:pt x="0" y="664464"/>
                  </a:moveTo>
                  <a:lnTo>
                    <a:pt x="521207" y="664464"/>
                  </a:lnTo>
                  <a:lnTo>
                    <a:pt x="521207" y="0"/>
                  </a:lnTo>
                  <a:lnTo>
                    <a:pt x="0" y="0"/>
                  </a:lnTo>
                  <a:lnTo>
                    <a:pt x="0" y="66446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74052" y="4917947"/>
              <a:ext cx="455675" cy="66293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269480" y="4913375"/>
              <a:ext cx="464820" cy="672465"/>
            </a:xfrm>
            <a:custGeom>
              <a:avLst/>
              <a:gdLst/>
              <a:ahLst/>
              <a:cxnLst/>
              <a:rect l="l" t="t" r="r" b="b"/>
              <a:pathLst>
                <a:path w="464820" h="672464">
                  <a:moveTo>
                    <a:pt x="0" y="672084"/>
                  </a:moveTo>
                  <a:lnTo>
                    <a:pt x="464820" y="672084"/>
                  </a:lnTo>
                  <a:lnTo>
                    <a:pt x="464820" y="0"/>
                  </a:lnTo>
                  <a:lnTo>
                    <a:pt x="0" y="0"/>
                  </a:lnTo>
                  <a:lnTo>
                    <a:pt x="0" y="6720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75804" y="4745735"/>
              <a:ext cx="530351" cy="68580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571232" y="4741163"/>
              <a:ext cx="539750" cy="695325"/>
            </a:xfrm>
            <a:custGeom>
              <a:avLst/>
              <a:gdLst/>
              <a:ahLst/>
              <a:cxnLst/>
              <a:rect l="l" t="t" r="r" b="b"/>
              <a:pathLst>
                <a:path w="539750" h="695325">
                  <a:moveTo>
                    <a:pt x="0" y="694944"/>
                  </a:moveTo>
                  <a:lnTo>
                    <a:pt x="539496" y="694944"/>
                  </a:lnTo>
                  <a:lnTo>
                    <a:pt x="539496" y="0"/>
                  </a:lnTo>
                  <a:lnTo>
                    <a:pt x="0" y="0"/>
                  </a:lnTo>
                  <a:lnTo>
                    <a:pt x="0" y="6949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07708" y="5076443"/>
              <a:ext cx="448055" cy="57759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803136" y="5071871"/>
              <a:ext cx="457200" cy="586740"/>
            </a:xfrm>
            <a:custGeom>
              <a:avLst/>
              <a:gdLst/>
              <a:ahLst/>
              <a:cxnLst/>
              <a:rect l="l" t="t" r="r" b="b"/>
              <a:pathLst>
                <a:path w="457200" h="586739">
                  <a:moveTo>
                    <a:pt x="0" y="586739"/>
                  </a:moveTo>
                  <a:lnTo>
                    <a:pt x="457200" y="58673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5867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15556" y="5230367"/>
              <a:ext cx="509016" cy="6339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110984" y="5225795"/>
              <a:ext cx="518159" cy="643255"/>
            </a:xfrm>
            <a:custGeom>
              <a:avLst/>
              <a:gdLst/>
              <a:ahLst/>
              <a:cxnLst/>
              <a:rect l="l" t="t" r="r" b="b"/>
              <a:pathLst>
                <a:path w="518159" h="643254">
                  <a:moveTo>
                    <a:pt x="0" y="643127"/>
                  </a:moveTo>
                  <a:lnTo>
                    <a:pt x="518159" y="643127"/>
                  </a:lnTo>
                  <a:lnTo>
                    <a:pt x="518159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48372" y="5314187"/>
              <a:ext cx="499872" cy="63550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543800" y="5309615"/>
              <a:ext cx="509270" cy="645160"/>
            </a:xfrm>
            <a:custGeom>
              <a:avLst/>
              <a:gdLst/>
              <a:ahLst/>
              <a:cxnLst/>
              <a:rect l="l" t="t" r="r" b="b"/>
              <a:pathLst>
                <a:path w="509270" h="645160">
                  <a:moveTo>
                    <a:pt x="0" y="644651"/>
                  </a:moveTo>
                  <a:lnTo>
                    <a:pt x="509016" y="644651"/>
                  </a:lnTo>
                  <a:lnTo>
                    <a:pt x="509016" y="0"/>
                  </a:lnTo>
                  <a:lnTo>
                    <a:pt x="0" y="0"/>
                  </a:lnTo>
                  <a:lnTo>
                    <a:pt x="0" y="6446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71588" y="5076443"/>
              <a:ext cx="856488" cy="77419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66888" y="4952999"/>
              <a:ext cx="480059" cy="62788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862316" y="4948427"/>
              <a:ext cx="489584" cy="637540"/>
            </a:xfrm>
            <a:custGeom>
              <a:avLst/>
              <a:gdLst/>
              <a:ahLst/>
              <a:cxnLst/>
              <a:rect l="l" t="t" r="r" b="b"/>
              <a:pathLst>
                <a:path w="489584" h="637539">
                  <a:moveTo>
                    <a:pt x="0" y="637032"/>
                  </a:moveTo>
                  <a:lnTo>
                    <a:pt x="489203" y="637032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6370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7" name="object 6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726179" y="3105911"/>
            <a:ext cx="1679448" cy="1051560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280212" y="2743580"/>
            <a:ext cx="175641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105"/>
              </a:spcBef>
            </a:pPr>
            <a:r>
              <a:rPr dirty="0" sz="1050" spc="-5" b="1">
                <a:latin typeface="Gadugi"/>
                <a:cs typeface="Gadugi"/>
              </a:rPr>
              <a:t>May</a:t>
            </a:r>
            <a:r>
              <a:rPr dirty="0" sz="1050" spc="-5">
                <a:latin typeface="Gadugi"/>
                <a:cs typeface="Gadugi"/>
              </a:rPr>
              <a:t>: </a:t>
            </a:r>
            <a:r>
              <a:rPr dirty="0" sz="1050">
                <a:latin typeface="Gadugi"/>
                <a:cs typeface="Gadugi"/>
              </a:rPr>
              <a:t>ERP launch event </a:t>
            </a:r>
            <a:r>
              <a:rPr dirty="0" sz="1050" spc="-5">
                <a:latin typeface="Gadugi"/>
                <a:cs typeface="Gadugi"/>
              </a:rPr>
              <a:t>in </a:t>
            </a:r>
            <a:r>
              <a:rPr dirty="0" sz="1050">
                <a:latin typeface="Gadugi"/>
                <a:cs typeface="Gadugi"/>
              </a:rPr>
              <a:t> </a:t>
            </a:r>
            <a:r>
              <a:rPr dirty="0" sz="1050" spc="-5">
                <a:latin typeface="Gadugi"/>
                <a:cs typeface="Gadugi"/>
              </a:rPr>
              <a:t>Brussels</a:t>
            </a:r>
            <a:r>
              <a:rPr dirty="0" sz="1050" spc="-2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&amp;</a:t>
            </a:r>
            <a:r>
              <a:rPr dirty="0" sz="1050" spc="-20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bilateral</a:t>
            </a:r>
            <a:r>
              <a:rPr dirty="0" sz="1050" spc="-60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meetings.</a:t>
            </a:r>
            <a:endParaRPr sz="1050">
              <a:latin typeface="Gadugi"/>
              <a:cs typeface="Gadug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22726" y="2742438"/>
            <a:ext cx="188912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4475" marR="5080" indent="-232410">
              <a:lnSpc>
                <a:spcPct val="100000"/>
              </a:lnSpc>
              <a:spcBef>
                <a:spcPts val="105"/>
              </a:spcBef>
            </a:pPr>
            <a:r>
              <a:rPr dirty="0" sz="1050" spc="-5" b="1">
                <a:latin typeface="Gadugi"/>
                <a:cs typeface="Gadugi"/>
              </a:rPr>
              <a:t>June</a:t>
            </a:r>
            <a:r>
              <a:rPr dirty="0" sz="1050" spc="-20" b="1">
                <a:latin typeface="Gadugi"/>
                <a:cs typeface="Gadugi"/>
              </a:rPr>
              <a:t> </a:t>
            </a:r>
            <a:r>
              <a:rPr dirty="0" sz="1050" b="1">
                <a:latin typeface="Gadugi"/>
                <a:cs typeface="Gadugi"/>
              </a:rPr>
              <a:t>-</a:t>
            </a:r>
            <a:r>
              <a:rPr dirty="0" sz="1050" spc="-15" b="1">
                <a:latin typeface="Gadugi"/>
                <a:cs typeface="Gadugi"/>
              </a:rPr>
              <a:t> </a:t>
            </a:r>
            <a:r>
              <a:rPr dirty="0" sz="1050" spc="-5" b="1">
                <a:latin typeface="Gadugi"/>
                <a:cs typeface="Gadugi"/>
              </a:rPr>
              <a:t>July</a:t>
            </a:r>
            <a:r>
              <a:rPr dirty="0" sz="1050" spc="-5">
                <a:latin typeface="Gadugi"/>
                <a:cs typeface="Gadugi"/>
              </a:rPr>
              <a:t>:</a:t>
            </a:r>
            <a:r>
              <a:rPr dirty="0" sz="1050" spc="-20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Kick-off</a:t>
            </a:r>
            <a:r>
              <a:rPr dirty="0" sz="1050" spc="-4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events</a:t>
            </a:r>
            <a:r>
              <a:rPr dirty="0" sz="1050" spc="-20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and </a:t>
            </a:r>
            <a:r>
              <a:rPr dirty="0" sz="1050" spc="-27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seminars</a:t>
            </a:r>
            <a:r>
              <a:rPr dirty="0" sz="1050" spc="-30">
                <a:latin typeface="Gadugi"/>
                <a:cs typeface="Gadugi"/>
              </a:rPr>
              <a:t> </a:t>
            </a:r>
            <a:r>
              <a:rPr dirty="0" sz="1050" spc="-5">
                <a:latin typeface="Gadugi"/>
                <a:cs typeface="Gadugi"/>
              </a:rPr>
              <a:t>in</a:t>
            </a:r>
            <a:r>
              <a:rPr dirty="0" sz="1050" spc="-1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the</a:t>
            </a:r>
            <a:r>
              <a:rPr dirty="0" sz="1050" spc="-20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capitals.</a:t>
            </a:r>
            <a:endParaRPr sz="1050">
              <a:latin typeface="Gadugi"/>
              <a:cs typeface="Gadug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830059" y="1590802"/>
            <a:ext cx="979169" cy="1146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5"/>
              </a:spcBef>
            </a:pPr>
            <a:r>
              <a:rPr dirty="0" sz="1050" spc="-5" b="1">
                <a:latin typeface="Gadugi"/>
                <a:cs typeface="Gadugi"/>
              </a:rPr>
              <a:t>August- </a:t>
            </a:r>
            <a:r>
              <a:rPr dirty="0" sz="1050" b="1">
                <a:latin typeface="Gadugi"/>
                <a:cs typeface="Gadugi"/>
              </a:rPr>
              <a:t> </a:t>
            </a:r>
            <a:r>
              <a:rPr dirty="0" sz="1050" spc="-5" b="1">
                <a:latin typeface="Gadugi"/>
                <a:cs typeface="Gadugi"/>
              </a:rPr>
              <a:t>September</a:t>
            </a:r>
            <a:r>
              <a:rPr dirty="0" sz="1050" spc="-5">
                <a:latin typeface="Gadugi"/>
                <a:cs typeface="Gadugi"/>
              </a:rPr>
              <a:t>: </a:t>
            </a:r>
            <a:r>
              <a:rPr dirty="0" sz="1050">
                <a:latin typeface="Gadugi"/>
                <a:cs typeface="Gadugi"/>
              </a:rPr>
              <a:t> Review of </a:t>
            </a:r>
            <a:r>
              <a:rPr dirty="0" sz="1050" spc="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re</a:t>
            </a:r>
            <a:r>
              <a:rPr dirty="0" sz="1050" spc="-5">
                <a:latin typeface="Gadugi"/>
                <a:cs typeface="Gadugi"/>
              </a:rPr>
              <a:t>l</a:t>
            </a:r>
            <a:r>
              <a:rPr dirty="0" sz="1050">
                <a:latin typeface="Gadugi"/>
                <a:cs typeface="Gadugi"/>
              </a:rPr>
              <a:t>evant</a:t>
            </a:r>
            <a:r>
              <a:rPr dirty="0" sz="1050" spc="-35">
                <a:latin typeface="Gadugi"/>
                <a:cs typeface="Gadugi"/>
              </a:rPr>
              <a:t> </a:t>
            </a:r>
            <a:r>
              <a:rPr dirty="0" sz="1050" spc="-5">
                <a:latin typeface="Gadugi"/>
                <a:cs typeface="Gadugi"/>
              </a:rPr>
              <a:t>s</a:t>
            </a:r>
            <a:r>
              <a:rPr dirty="0" sz="1050">
                <a:latin typeface="Gadugi"/>
                <a:cs typeface="Gadugi"/>
              </a:rPr>
              <a:t>ou</a:t>
            </a:r>
            <a:r>
              <a:rPr dirty="0" sz="1050" spc="5">
                <a:latin typeface="Gadugi"/>
                <a:cs typeface="Gadugi"/>
              </a:rPr>
              <a:t>r</a:t>
            </a:r>
            <a:r>
              <a:rPr dirty="0" sz="1050">
                <a:latin typeface="Gadugi"/>
                <a:cs typeface="Gadugi"/>
              </a:rPr>
              <a:t>ces  </a:t>
            </a:r>
            <a:r>
              <a:rPr dirty="0" sz="1050">
                <a:latin typeface="Gadugi"/>
                <a:cs typeface="Gadugi"/>
              </a:rPr>
              <a:t>and documents </a:t>
            </a:r>
            <a:r>
              <a:rPr dirty="0" sz="1050" spc="-27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to provide ERP </a:t>
            </a:r>
            <a:r>
              <a:rPr dirty="0" sz="1050" spc="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support.</a:t>
            </a:r>
            <a:endParaRPr sz="1050">
              <a:latin typeface="Gadugi"/>
              <a:cs typeface="Gadug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712457" y="4110989"/>
            <a:ext cx="1903095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spc="-5" b="1">
                <a:latin typeface="Gadugi"/>
                <a:cs typeface="Gadugi"/>
              </a:rPr>
              <a:t>September</a:t>
            </a:r>
            <a:r>
              <a:rPr dirty="0" sz="1050" spc="-50" b="1">
                <a:latin typeface="Gadugi"/>
                <a:cs typeface="Gadugi"/>
              </a:rPr>
              <a:t> </a:t>
            </a:r>
            <a:r>
              <a:rPr dirty="0" sz="1050" b="1">
                <a:latin typeface="Gadugi"/>
                <a:cs typeface="Gadugi"/>
              </a:rPr>
              <a:t>-</a:t>
            </a:r>
            <a:r>
              <a:rPr dirty="0" sz="1050" spc="-20" b="1">
                <a:latin typeface="Gadugi"/>
                <a:cs typeface="Gadugi"/>
              </a:rPr>
              <a:t> </a:t>
            </a:r>
            <a:r>
              <a:rPr dirty="0" sz="1050" spc="-5" b="1">
                <a:latin typeface="Gadugi"/>
                <a:cs typeface="Gadugi"/>
              </a:rPr>
              <a:t>November</a:t>
            </a:r>
            <a:r>
              <a:rPr dirty="0" sz="1050" spc="-5">
                <a:latin typeface="Gadugi"/>
                <a:cs typeface="Gadugi"/>
              </a:rPr>
              <a:t>:</a:t>
            </a:r>
            <a:r>
              <a:rPr dirty="0" sz="1050" spc="-50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Policy </a:t>
            </a:r>
            <a:r>
              <a:rPr dirty="0" sz="1050" spc="-270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seminars and capacity building </a:t>
            </a:r>
            <a:r>
              <a:rPr dirty="0" sz="1050" spc="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events.</a:t>
            </a:r>
            <a:endParaRPr sz="1050">
              <a:latin typeface="Gadugi"/>
              <a:cs typeface="Gadug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677158" y="4184141"/>
            <a:ext cx="177863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2729" marR="30480" indent="-215265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latin typeface="Gadugi"/>
                <a:cs typeface="Gadugi"/>
              </a:rPr>
              <a:t>October</a:t>
            </a:r>
            <a:r>
              <a:rPr dirty="0" sz="1050" spc="-65" b="1">
                <a:latin typeface="Gadugi"/>
                <a:cs typeface="Gadugi"/>
              </a:rPr>
              <a:t> </a:t>
            </a:r>
            <a:r>
              <a:rPr dirty="0" sz="1050" b="1">
                <a:latin typeface="Gadugi"/>
                <a:cs typeface="Gadugi"/>
              </a:rPr>
              <a:t>-</a:t>
            </a:r>
            <a:r>
              <a:rPr dirty="0" sz="1050" spc="-15" b="1">
                <a:latin typeface="Gadugi"/>
                <a:cs typeface="Gadugi"/>
              </a:rPr>
              <a:t> </a:t>
            </a:r>
            <a:r>
              <a:rPr dirty="0" sz="1050" spc="-5" b="1">
                <a:latin typeface="Gadugi"/>
                <a:cs typeface="Gadugi"/>
              </a:rPr>
              <a:t>November</a:t>
            </a:r>
            <a:r>
              <a:rPr dirty="0" sz="1050" spc="-5">
                <a:latin typeface="Gadugi"/>
                <a:cs typeface="Gadugi"/>
              </a:rPr>
              <a:t>:</a:t>
            </a:r>
            <a:r>
              <a:rPr dirty="0" sz="1050" spc="-5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OECD </a:t>
            </a:r>
            <a:r>
              <a:rPr dirty="0" sz="1050" spc="-27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reviews</a:t>
            </a:r>
            <a:r>
              <a:rPr dirty="0" sz="1050" spc="-40">
                <a:latin typeface="Gadugi"/>
                <a:cs typeface="Gadugi"/>
              </a:rPr>
              <a:t> </a:t>
            </a:r>
            <a:r>
              <a:rPr dirty="0" sz="1050" spc="-5">
                <a:latin typeface="Gadugi"/>
                <a:cs typeface="Gadugi"/>
              </a:rPr>
              <a:t>1</a:t>
            </a:r>
            <a:r>
              <a:rPr dirty="0" baseline="23809" sz="1050" spc="-7">
                <a:latin typeface="Gadugi"/>
                <a:cs typeface="Gadugi"/>
              </a:rPr>
              <a:t>st</a:t>
            </a:r>
            <a:r>
              <a:rPr dirty="0" baseline="23809" sz="1050" spc="13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ERP</a:t>
            </a:r>
            <a:r>
              <a:rPr dirty="0" sz="1050" spc="-3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drafts.</a:t>
            </a:r>
            <a:endParaRPr sz="1050">
              <a:latin typeface="Gadugi"/>
              <a:cs typeface="Gadug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58241" y="4034408"/>
            <a:ext cx="1743710" cy="5073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dirty="0" sz="1050" spc="-5" b="1">
                <a:latin typeface="Gadugi"/>
                <a:cs typeface="Gadugi"/>
              </a:rPr>
              <a:t>November </a:t>
            </a:r>
            <a:r>
              <a:rPr dirty="0" sz="1050" b="1">
                <a:latin typeface="Gadugi"/>
                <a:cs typeface="Gadugi"/>
              </a:rPr>
              <a:t>- </a:t>
            </a:r>
            <a:r>
              <a:rPr dirty="0" sz="1050" spc="-5" b="1">
                <a:latin typeface="Gadugi"/>
                <a:cs typeface="Gadugi"/>
              </a:rPr>
              <a:t>December</a:t>
            </a:r>
            <a:r>
              <a:rPr dirty="0" sz="1050" spc="-5">
                <a:latin typeface="Gadugi"/>
                <a:cs typeface="Gadugi"/>
              </a:rPr>
              <a:t>: </a:t>
            </a:r>
            <a:r>
              <a:rPr dirty="0" sz="1050">
                <a:latin typeface="Gadugi"/>
                <a:cs typeface="Gadugi"/>
              </a:rPr>
              <a:t> </a:t>
            </a:r>
            <a:r>
              <a:rPr dirty="0" sz="1050" spc="-5">
                <a:latin typeface="Gadugi"/>
                <a:cs typeface="Gadugi"/>
              </a:rPr>
              <a:t>Stakeholders</a:t>
            </a:r>
            <a:r>
              <a:rPr dirty="0" sz="1050" spc="-3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consultations</a:t>
            </a:r>
            <a:r>
              <a:rPr dirty="0" sz="1050" spc="-45">
                <a:latin typeface="Gadugi"/>
                <a:cs typeface="Gadugi"/>
              </a:rPr>
              <a:t> </a:t>
            </a:r>
            <a:r>
              <a:rPr dirty="0" sz="1050" spc="-5">
                <a:latin typeface="Gadugi"/>
                <a:cs typeface="Gadugi"/>
              </a:rPr>
              <a:t>in </a:t>
            </a:r>
            <a:r>
              <a:rPr dirty="0" sz="1050" spc="-27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the</a:t>
            </a:r>
            <a:r>
              <a:rPr dirty="0" sz="1050" spc="-20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countries.</a:t>
            </a:r>
            <a:endParaRPr sz="1050">
              <a:latin typeface="Gadugi"/>
              <a:cs typeface="Gadugi"/>
            </a:endParaRPr>
          </a:p>
        </p:txBody>
      </p:sp>
      <p:pic>
        <p:nvPicPr>
          <p:cNvPr id="74" name="object 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5572" y="5076444"/>
            <a:ext cx="1548384" cy="969263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451104" y="6104026"/>
            <a:ext cx="180086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88010" marR="30480" indent="-550545">
              <a:lnSpc>
                <a:spcPct val="100000"/>
              </a:lnSpc>
              <a:spcBef>
                <a:spcPts val="105"/>
              </a:spcBef>
            </a:pPr>
            <a:r>
              <a:rPr dirty="0" sz="1050" spc="-5" b="1">
                <a:latin typeface="Gadugi"/>
                <a:cs typeface="Gadugi"/>
              </a:rPr>
              <a:t>D</a:t>
            </a:r>
            <a:r>
              <a:rPr dirty="0" sz="1050" spc="5" b="1">
                <a:latin typeface="Gadugi"/>
                <a:cs typeface="Gadugi"/>
              </a:rPr>
              <a:t>e</a:t>
            </a:r>
            <a:r>
              <a:rPr dirty="0" sz="1050" b="1">
                <a:latin typeface="Gadugi"/>
                <a:cs typeface="Gadugi"/>
              </a:rPr>
              <a:t>ce</a:t>
            </a:r>
            <a:r>
              <a:rPr dirty="0" sz="1050" spc="-10" b="1">
                <a:latin typeface="Gadugi"/>
                <a:cs typeface="Gadugi"/>
              </a:rPr>
              <a:t>mbe</a:t>
            </a:r>
            <a:r>
              <a:rPr dirty="0" sz="1050" b="1">
                <a:latin typeface="Gadugi"/>
                <a:cs typeface="Gadugi"/>
              </a:rPr>
              <a:t>r</a:t>
            </a:r>
            <a:r>
              <a:rPr dirty="0" sz="1050">
                <a:latin typeface="Gadugi"/>
                <a:cs typeface="Gadugi"/>
              </a:rPr>
              <a:t>:</a:t>
            </a:r>
            <a:r>
              <a:rPr dirty="0" sz="1050" spc="-50">
                <a:latin typeface="Gadugi"/>
                <a:cs typeface="Gadugi"/>
              </a:rPr>
              <a:t> </a:t>
            </a:r>
            <a:r>
              <a:rPr dirty="0" sz="1050" spc="-5">
                <a:latin typeface="Gadugi"/>
                <a:cs typeface="Gadugi"/>
              </a:rPr>
              <a:t>O</a:t>
            </a:r>
            <a:r>
              <a:rPr dirty="0" sz="1050">
                <a:latin typeface="Gadugi"/>
                <a:cs typeface="Gadugi"/>
              </a:rPr>
              <a:t>E</a:t>
            </a:r>
            <a:r>
              <a:rPr dirty="0" sz="1050" spc="-10">
                <a:latin typeface="Gadugi"/>
                <a:cs typeface="Gadugi"/>
              </a:rPr>
              <a:t>C</a:t>
            </a:r>
            <a:r>
              <a:rPr dirty="0" sz="1050">
                <a:latin typeface="Gadugi"/>
                <a:cs typeface="Gadugi"/>
              </a:rPr>
              <a:t>D</a:t>
            </a:r>
            <a:r>
              <a:rPr dirty="0" sz="1050" spc="-2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rev</a:t>
            </a:r>
            <a:r>
              <a:rPr dirty="0" sz="1050" spc="-10">
                <a:latin typeface="Gadugi"/>
                <a:cs typeface="Gadugi"/>
              </a:rPr>
              <a:t>i</a:t>
            </a:r>
            <a:r>
              <a:rPr dirty="0" sz="1050">
                <a:latin typeface="Gadugi"/>
                <a:cs typeface="Gadugi"/>
              </a:rPr>
              <a:t>ews</a:t>
            </a:r>
            <a:r>
              <a:rPr dirty="0" sz="1050" spc="-20">
                <a:latin typeface="Gadugi"/>
                <a:cs typeface="Gadugi"/>
              </a:rPr>
              <a:t> </a:t>
            </a:r>
            <a:r>
              <a:rPr dirty="0" sz="1050" spc="-5">
                <a:latin typeface="Gadugi"/>
                <a:cs typeface="Gadugi"/>
              </a:rPr>
              <a:t>2</a:t>
            </a:r>
            <a:r>
              <a:rPr dirty="0" baseline="23809" sz="1050" spc="-7">
                <a:latin typeface="Gadugi"/>
                <a:cs typeface="Gadugi"/>
              </a:rPr>
              <a:t>nd  </a:t>
            </a:r>
            <a:r>
              <a:rPr dirty="0" sz="1050">
                <a:latin typeface="Gadugi"/>
                <a:cs typeface="Gadugi"/>
              </a:rPr>
              <a:t>ERP</a:t>
            </a:r>
            <a:r>
              <a:rPr dirty="0" sz="1050" spc="-3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drafts.</a:t>
            </a:r>
            <a:endParaRPr sz="1050">
              <a:latin typeface="Gadugi"/>
              <a:cs typeface="Gadugi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76" name="object 76"/>
          <p:cNvSpPr txBox="1"/>
          <p:nvPr/>
        </p:nvSpPr>
        <p:spPr>
          <a:xfrm>
            <a:off x="3613530" y="6068974"/>
            <a:ext cx="205549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latin typeface="Gadugi"/>
                <a:cs typeface="Gadugi"/>
              </a:rPr>
              <a:t>31</a:t>
            </a:r>
            <a:r>
              <a:rPr dirty="0" sz="1050" spc="-35" b="1">
                <a:latin typeface="Gadugi"/>
                <a:cs typeface="Gadugi"/>
              </a:rPr>
              <a:t> </a:t>
            </a:r>
            <a:r>
              <a:rPr dirty="0" sz="1050" spc="-5" b="1">
                <a:latin typeface="Gadugi"/>
                <a:cs typeface="Gadugi"/>
              </a:rPr>
              <a:t>January</a:t>
            </a:r>
            <a:r>
              <a:rPr dirty="0" sz="1050" spc="-5">
                <a:latin typeface="Gadugi"/>
                <a:cs typeface="Gadugi"/>
              </a:rPr>
              <a:t>:</a:t>
            </a:r>
            <a:r>
              <a:rPr dirty="0" sz="1050" spc="-3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Countries</a:t>
            </a:r>
            <a:r>
              <a:rPr dirty="0" sz="1050" spc="-40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submit</a:t>
            </a:r>
            <a:r>
              <a:rPr dirty="0" sz="1050" spc="-3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final </a:t>
            </a:r>
            <a:r>
              <a:rPr dirty="0" sz="1050" spc="-270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ERP</a:t>
            </a:r>
            <a:r>
              <a:rPr dirty="0" sz="1050" spc="-35">
                <a:latin typeface="Gadugi"/>
                <a:cs typeface="Gadugi"/>
              </a:rPr>
              <a:t> </a:t>
            </a:r>
            <a:r>
              <a:rPr dirty="0" sz="1050" spc="-5">
                <a:latin typeface="Gadugi"/>
                <a:cs typeface="Gadugi"/>
              </a:rPr>
              <a:t>2017-19</a:t>
            </a:r>
            <a:r>
              <a:rPr dirty="0" sz="1050" spc="-2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to</a:t>
            </a:r>
            <a:r>
              <a:rPr dirty="0" sz="1050" spc="-1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the</a:t>
            </a:r>
            <a:r>
              <a:rPr dirty="0" sz="1050" spc="-30">
                <a:latin typeface="Gadugi"/>
                <a:cs typeface="Gadugi"/>
              </a:rPr>
              <a:t> </a:t>
            </a:r>
            <a:r>
              <a:rPr dirty="0" sz="1050" spc="-5">
                <a:latin typeface="Gadugi"/>
                <a:cs typeface="Gadugi"/>
              </a:rPr>
              <a:t>EC.</a:t>
            </a:r>
            <a:endParaRPr sz="1050">
              <a:latin typeface="Gadugi"/>
              <a:cs typeface="Gadug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759067" y="6050991"/>
            <a:ext cx="200342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15925" marR="5080" indent="-40386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latin typeface="Gadugi"/>
                <a:cs typeface="Gadugi"/>
              </a:rPr>
              <a:t>February</a:t>
            </a:r>
            <a:r>
              <a:rPr dirty="0" sz="1050" spc="-70" b="1">
                <a:latin typeface="Gadugi"/>
                <a:cs typeface="Gadugi"/>
              </a:rPr>
              <a:t> </a:t>
            </a:r>
            <a:r>
              <a:rPr dirty="0" sz="1050" b="1">
                <a:latin typeface="Gadugi"/>
                <a:cs typeface="Gadugi"/>
              </a:rPr>
              <a:t>-</a:t>
            </a:r>
            <a:r>
              <a:rPr dirty="0" sz="1050" spc="-10" b="1">
                <a:latin typeface="Gadugi"/>
                <a:cs typeface="Gadugi"/>
              </a:rPr>
              <a:t> </a:t>
            </a:r>
            <a:r>
              <a:rPr dirty="0" sz="1050" b="1">
                <a:latin typeface="Gadugi"/>
                <a:cs typeface="Gadugi"/>
              </a:rPr>
              <a:t>April</a:t>
            </a:r>
            <a:r>
              <a:rPr dirty="0" sz="1050">
                <a:latin typeface="Gadugi"/>
                <a:cs typeface="Gadugi"/>
              </a:rPr>
              <a:t>:</a:t>
            </a:r>
            <a:r>
              <a:rPr dirty="0" sz="1050" spc="-40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ERP</a:t>
            </a:r>
            <a:r>
              <a:rPr dirty="0" sz="1050" spc="-50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assessment </a:t>
            </a:r>
            <a:r>
              <a:rPr dirty="0" sz="1050" spc="-27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and</a:t>
            </a:r>
            <a:r>
              <a:rPr dirty="0" sz="1050" spc="-1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new</a:t>
            </a:r>
            <a:r>
              <a:rPr dirty="0" sz="1050" spc="-15">
                <a:latin typeface="Gadugi"/>
                <a:cs typeface="Gadugi"/>
              </a:rPr>
              <a:t> </a:t>
            </a:r>
            <a:r>
              <a:rPr dirty="0" sz="1050">
                <a:latin typeface="Gadugi"/>
                <a:cs typeface="Gadugi"/>
              </a:rPr>
              <a:t>guidelines.</a:t>
            </a:r>
            <a:endParaRPr sz="105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Some</a:t>
            </a:r>
            <a:r>
              <a:rPr dirty="0" spc="-40"/>
              <a:t> </a:t>
            </a:r>
            <a:r>
              <a:rPr dirty="0"/>
              <a:t>OECD</a:t>
            </a:r>
            <a:r>
              <a:rPr dirty="0" spc="-35"/>
              <a:t> </a:t>
            </a:r>
            <a:r>
              <a:rPr dirty="0" spc="-20"/>
              <a:t>resources </a:t>
            </a:r>
            <a:r>
              <a:rPr dirty="0" spc="-1795"/>
              <a:t> </a:t>
            </a:r>
            <a:r>
              <a:rPr dirty="0"/>
              <a:t>on </a:t>
            </a:r>
            <a:r>
              <a:rPr dirty="0" spc="-20"/>
              <a:t>public-private </a:t>
            </a:r>
            <a:r>
              <a:rPr dirty="0" spc="-15"/>
              <a:t> </a:t>
            </a:r>
            <a:r>
              <a:rPr dirty="0" spc="-5"/>
              <a:t>consultations</a:t>
            </a:r>
            <a:r>
              <a:rPr dirty="0" spc="15"/>
              <a:t> </a:t>
            </a:r>
            <a:r>
              <a:rPr dirty="0"/>
              <a:t>(PPCs)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0890" y="6464604"/>
            <a:ext cx="21780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888888"/>
                </a:solidFill>
                <a:latin typeface="Gadugi"/>
                <a:cs typeface="Gadugi"/>
              </a:rPr>
              <a:t>28</a:t>
            </a:r>
            <a:endParaRPr sz="1400">
              <a:latin typeface="Gadugi"/>
              <a:cs typeface="Gadug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095" y="132969"/>
            <a:ext cx="673862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" b="1">
                <a:latin typeface="Gadugi"/>
                <a:cs typeface="Gadugi"/>
              </a:rPr>
              <a:t>Assessment</a:t>
            </a:r>
            <a:r>
              <a:rPr dirty="0" sz="2600" spc="35" b="1">
                <a:latin typeface="Gadugi"/>
                <a:cs typeface="Gadugi"/>
              </a:rPr>
              <a:t> </a:t>
            </a:r>
            <a:r>
              <a:rPr dirty="0" sz="2600" spc="-20" b="1">
                <a:latin typeface="Gadugi"/>
                <a:cs typeface="Gadugi"/>
              </a:rPr>
              <a:t>of</a:t>
            </a:r>
            <a:r>
              <a:rPr dirty="0" sz="2600" spc="-3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PPCs</a:t>
            </a:r>
            <a:r>
              <a:rPr dirty="0" sz="2600" spc="2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in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the</a:t>
            </a:r>
            <a:r>
              <a:rPr dirty="0" sz="2600" spc="-20" b="1">
                <a:latin typeface="Gadugi"/>
                <a:cs typeface="Gadugi"/>
              </a:rPr>
              <a:t> </a:t>
            </a:r>
            <a:r>
              <a:rPr dirty="0" sz="2600" spc="-15" b="1">
                <a:latin typeface="Gadugi"/>
                <a:cs typeface="Gadugi"/>
              </a:rPr>
              <a:t>Western</a:t>
            </a:r>
            <a:r>
              <a:rPr dirty="0" sz="2600" spc="3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Balkans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386" y="1043515"/>
            <a:ext cx="854519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1800" spc="-5" b="1">
                <a:solidFill>
                  <a:srgbClr val="001F5F"/>
                </a:solidFill>
                <a:latin typeface="Gadugi"/>
                <a:cs typeface="Gadugi"/>
              </a:rPr>
              <a:t>Competitiveness</a:t>
            </a:r>
            <a:r>
              <a:rPr dirty="0" sz="1800" spc="-1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Gadugi"/>
                <a:cs typeface="Gadugi"/>
              </a:rPr>
              <a:t>Outlook</a:t>
            </a:r>
            <a:r>
              <a:rPr dirty="0" sz="1800" spc="-15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Gadugi"/>
                <a:cs typeface="Gadugi"/>
              </a:rPr>
              <a:t>2018:</a:t>
            </a:r>
            <a:r>
              <a:rPr dirty="0" sz="1800" spc="4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Gadugi"/>
                <a:cs typeface="Gadugi"/>
              </a:rPr>
              <a:t>chapter</a:t>
            </a:r>
            <a:r>
              <a:rPr dirty="0" sz="18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Gadugi"/>
                <a:cs typeface="Gadugi"/>
              </a:rPr>
              <a:t>16.</a:t>
            </a:r>
            <a:r>
              <a:rPr dirty="0" sz="18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900" spc="-50" i="1">
                <a:solidFill>
                  <a:srgbClr val="001F5F"/>
                </a:solidFill>
                <a:latin typeface="Gadugi"/>
                <a:cs typeface="Gadugi"/>
              </a:rPr>
              <a:t>Public</a:t>
            </a:r>
            <a:r>
              <a:rPr dirty="0" sz="1900" spc="-10" i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900" spc="-40" i="1">
                <a:solidFill>
                  <a:srgbClr val="001F5F"/>
                </a:solidFill>
                <a:latin typeface="Gadugi"/>
                <a:cs typeface="Gadugi"/>
              </a:rPr>
              <a:t>Services</a:t>
            </a:r>
            <a:r>
              <a:rPr dirty="0" sz="1900" spc="-15" i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900" spc="-45" i="1">
                <a:solidFill>
                  <a:srgbClr val="001F5F"/>
                </a:solidFill>
                <a:latin typeface="Gadugi"/>
                <a:cs typeface="Gadugi"/>
              </a:rPr>
              <a:t>in </a:t>
            </a:r>
            <a:r>
              <a:rPr dirty="0" sz="1900" spc="-55" i="1">
                <a:solidFill>
                  <a:srgbClr val="001F5F"/>
                </a:solidFill>
                <a:latin typeface="Gadugi"/>
                <a:cs typeface="Gadugi"/>
              </a:rPr>
              <a:t>South</a:t>
            </a:r>
            <a:r>
              <a:rPr dirty="0" sz="1900" spc="-50" i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900" spc="-45" i="1">
                <a:solidFill>
                  <a:srgbClr val="001F5F"/>
                </a:solidFill>
                <a:latin typeface="Gadugi"/>
                <a:cs typeface="Gadugi"/>
              </a:rPr>
              <a:t>East</a:t>
            </a:r>
            <a:r>
              <a:rPr dirty="0" sz="1900" spc="-30" i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900" spc="-60" i="1">
                <a:solidFill>
                  <a:srgbClr val="001F5F"/>
                </a:solidFill>
                <a:latin typeface="Gadugi"/>
                <a:cs typeface="Gadugi"/>
              </a:rPr>
              <a:t>Europe</a:t>
            </a:r>
            <a:endParaRPr sz="1900">
              <a:latin typeface="Gadugi"/>
              <a:cs typeface="Gadug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386" y="1714246"/>
            <a:ext cx="2117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1800" b="1">
                <a:solidFill>
                  <a:srgbClr val="001F5F"/>
                </a:solidFill>
                <a:latin typeface="Gadugi"/>
                <a:cs typeface="Gadugi"/>
              </a:rPr>
              <a:t>SBA</a:t>
            </a:r>
            <a:r>
              <a:rPr dirty="0" sz="1800" spc="-6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Gadugi"/>
                <a:cs typeface="Gadugi"/>
              </a:rPr>
              <a:t>Assessment:</a:t>
            </a:r>
            <a:endParaRPr sz="1800">
              <a:latin typeface="Gadugi"/>
              <a:cs typeface="Gadug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03804" y="2017776"/>
            <a:ext cx="4421505" cy="4464050"/>
          </a:xfrm>
          <a:custGeom>
            <a:avLst/>
            <a:gdLst/>
            <a:ahLst/>
            <a:cxnLst/>
            <a:rect l="l" t="t" r="r" b="b"/>
            <a:pathLst>
              <a:path w="4421505" h="4464050">
                <a:moveTo>
                  <a:pt x="0" y="4463796"/>
                </a:moveTo>
                <a:lnTo>
                  <a:pt x="4421124" y="4463796"/>
                </a:lnTo>
                <a:lnTo>
                  <a:pt x="4421124" y="0"/>
                </a:lnTo>
                <a:lnTo>
                  <a:pt x="0" y="0"/>
                </a:lnTo>
                <a:lnTo>
                  <a:pt x="0" y="4463796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64789" y="2041652"/>
            <a:ext cx="45085" cy="7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">
                <a:solidFill>
                  <a:srgbClr val="001F5F"/>
                </a:solidFill>
                <a:latin typeface="Gadugi"/>
                <a:cs typeface="Gadugi"/>
              </a:rPr>
              <a:t>a</a:t>
            </a:r>
            <a:endParaRPr sz="300">
              <a:latin typeface="Gadugi"/>
              <a:cs typeface="Gadug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4789" y="2160523"/>
            <a:ext cx="3778250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3380" marR="220979" indent="-3613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500" spc="-10">
                <a:solidFill>
                  <a:srgbClr val="001F5F"/>
                </a:solidFill>
                <a:latin typeface="Gadugi"/>
                <a:cs typeface="Gadugi"/>
              </a:rPr>
              <a:t>Entrepreneurial</a:t>
            </a:r>
            <a:r>
              <a:rPr dirty="0" sz="1500" spc="5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learning</a:t>
            </a:r>
            <a:r>
              <a:rPr dirty="0" sz="15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and</a:t>
            </a:r>
            <a:r>
              <a:rPr dirty="0" sz="15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15">
                <a:solidFill>
                  <a:srgbClr val="001F5F"/>
                </a:solidFill>
                <a:latin typeface="Gadugi"/>
                <a:cs typeface="Gadugi"/>
              </a:rPr>
              <a:t>women’s </a:t>
            </a:r>
            <a:r>
              <a:rPr dirty="0" sz="1500" spc="-4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entrepreneurship</a:t>
            </a:r>
            <a:r>
              <a:rPr dirty="0" sz="1500" spc="4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(ETF)</a:t>
            </a:r>
            <a:endParaRPr sz="1500">
              <a:latin typeface="Gadugi"/>
              <a:cs typeface="Gadugi"/>
            </a:endParaRPr>
          </a:p>
          <a:p>
            <a:pPr marL="373380" marR="5080" indent="-36131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Bankruptcy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and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second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chance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for SMEs </a:t>
            </a:r>
            <a:r>
              <a:rPr dirty="0" sz="1500" spc="-4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(OECD)</a:t>
            </a:r>
            <a:endParaRPr sz="1500">
              <a:latin typeface="Gadugi"/>
              <a:cs typeface="Gadug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9533" y="3184398"/>
            <a:ext cx="4186554" cy="576580"/>
          </a:xfrm>
          <a:prstGeom prst="rect">
            <a:avLst/>
          </a:prstGeom>
          <a:solidFill>
            <a:srgbClr val="EDEBE0"/>
          </a:solidFill>
          <a:ln w="25907">
            <a:solidFill>
              <a:srgbClr val="FF0000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147955">
              <a:lnSpc>
                <a:spcPct val="100000"/>
              </a:lnSpc>
              <a:spcBef>
                <a:spcPts val="434"/>
              </a:spcBef>
              <a:tabLst>
                <a:tab pos="508634" algn="l"/>
              </a:tabLst>
            </a:pP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3.	Institutional</a:t>
            </a:r>
            <a:r>
              <a:rPr dirty="0" sz="1500" spc="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and</a:t>
            </a:r>
            <a:r>
              <a:rPr dirty="0" sz="1500" spc="-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Regulatory</a:t>
            </a:r>
            <a:r>
              <a:rPr dirty="0" sz="15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framework</a:t>
            </a:r>
            <a:r>
              <a:rPr dirty="0" sz="1500" spc="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for</a:t>
            </a:r>
            <a:endParaRPr sz="1500">
              <a:latin typeface="Gadugi"/>
              <a:cs typeface="Gadugi"/>
            </a:endParaRPr>
          </a:p>
          <a:p>
            <a:pPr marL="508634">
              <a:lnSpc>
                <a:spcPct val="100000"/>
              </a:lnSpc>
              <a:spcBef>
                <a:spcPts val="5"/>
              </a:spcBef>
            </a:pP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SME</a:t>
            </a:r>
            <a:r>
              <a:rPr dirty="0" sz="15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policy</a:t>
            </a:r>
            <a:r>
              <a:rPr dirty="0" sz="15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making (OECD)</a:t>
            </a:r>
            <a:endParaRPr sz="1500">
              <a:latin typeface="Gadugi"/>
              <a:cs typeface="Gadug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7489" y="3758609"/>
            <a:ext cx="3963035" cy="2540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360680" algn="l"/>
              </a:tabLst>
            </a:pP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4.	Operational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Environment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(OECD)</a:t>
            </a:r>
            <a:endParaRPr sz="1500">
              <a:latin typeface="Gadugi"/>
              <a:cs typeface="Gadugi"/>
            </a:endParaRPr>
          </a:p>
          <a:p>
            <a:pPr marL="360680" marR="206375" indent="-361315">
              <a:lnSpc>
                <a:spcPct val="100000"/>
              </a:lnSpc>
              <a:spcBef>
                <a:spcPts val="600"/>
              </a:spcBef>
              <a:tabLst>
                <a:tab pos="360680" algn="l"/>
              </a:tabLst>
            </a:pP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5.	SME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support </a:t>
            </a:r>
            <a:r>
              <a:rPr dirty="0" sz="1500" spc="5">
                <a:solidFill>
                  <a:srgbClr val="001F5F"/>
                </a:solidFill>
                <a:latin typeface="Gadugi"/>
                <a:cs typeface="Gadugi"/>
              </a:rPr>
              <a:t>services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(OECD) and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public </a:t>
            </a:r>
            <a:r>
              <a:rPr dirty="0" sz="1500" spc="-4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10">
                <a:solidFill>
                  <a:srgbClr val="001F5F"/>
                </a:solidFill>
                <a:latin typeface="Gadugi"/>
                <a:cs typeface="Gadugi"/>
              </a:rPr>
              <a:t>procurement</a:t>
            </a:r>
            <a:r>
              <a:rPr dirty="0" sz="1500" spc="3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(OECD/SIGMA)</a:t>
            </a:r>
            <a:endParaRPr sz="1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60680" algn="l"/>
              </a:tabLst>
            </a:pP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6.	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Access</a:t>
            </a:r>
            <a:r>
              <a:rPr dirty="0" sz="1500" spc="-3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10">
                <a:solidFill>
                  <a:srgbClr val="001F5F"/>
                </a:solidFill>
                <a:latin typeface="Gadugi"/>
                <a:cs typeface="Gadugi"/>
              </a:rPr>
              <a:t>to</a:t>
            </a:r>
            <a:r>
              <a:rPr dirty="0" sz="1500" spc="-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finance</a:t>
            </a:r>
            <a:r>
              <a:rPr dirty="0" sz="1500" spc="-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for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SMEs</a:t>
            </a:r>
            <a:r>
              <a:rPr dirty="0" sz="15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(EBRD)</a:t>
            </a:r>
            <a:endParaRPr sz="1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5"/>
              </a:spcBef>
              <a:tabLst>
                <a:tab pos="360680" algn="l"/>
              </a:tabLst>
            </a:pP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7.	</a:t>
            </a:r>
            <a:r>
              <a:rPr dirty="0" sz="1500" spc="-20">
                <a:solidFill>
                  <a:srgbClr val="001F5F"/>
                </a:solidFill>
                <a:latin typeface="Gadugi"/>
                <a:cs typeface="Gadugi"/>
              </a:rPr>
              <a:t>Technical</a:t>
            </a:r>
            <a:r>
              <a:rPr dirty="0" sz="1500" spc="-3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standards</a:t>
            </a:r>
            <a:r>
              <a:rPr dirty="0" sz="1500" spc="-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(OECD)</a:t>
            </a:r>
            <a:endParaRPr sz="1500">
              <a:latin typeface="Gadugi"/>
              <a:cs typeface="Gadugi"/>
            </a:endParaRPr>
          </a:p>
          <a:p>
            <a:pPr marL="360680" indent="-361315">
              <a:lnSpc>
                <a:spcPct val="100000"/>
              </a:lnSpc>
              <a:spcBef>
                <a:spcPts val="600"/>
              </a:spcBef>
              <a:tabLst>
                <a:tab pos="360680" algn="l"/>
              </a:tabLst>
            </a:pP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8.	</a:t>
            </a:r>
            <a:r>
              <a:rPr dirty="0" sz="1500" spc="-10">
                <a:solidFill>
                  <a:srgbClr val="001F5F"/>
                </a:solidFill>
                <a:latin typeface="Gadugi"/>
                <a:cs typeface="Gadugi"/>
              </a:rPr>
              <a:t>Enterprise</a:t>
            </a:r>
            <a:r>
              <a:rPr dirty="0" sz="1500" spc="5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skills</a:t>
            </a:r>
            <a:r>
              <a:rPr dirty="0" sz="15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(ETF)</a:t>
            </a:r>
            <a:r>
              <a:rPr dirty="0" sz="1500" spc="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and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10">
                <a:solidFill>
                  <a:srgbClr val="001F5F"/>
                </a:solidFill>
                <a:latin typeface="Gadugi"/>
                <a:cs typeface="Gadugi"/>
              </a:rPr>
              <a:t>innovation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10">
                <a:solidFill>
                  <a:srgbClr val="001F5F"/>
                </a:solidFill>
                <a:latin typeface="Gadugi"/>
                <a:cs typeface="Gadugi"/>
              </a:rPr>
              <a:t>policy </a:t>
            </a:r>
            <a:r>
              <a:rPr dirty="0" sz="1500" spc="-39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for</a:t>
            </a:r>
            <a:r>
              <a:rPr dirty="0" sz="15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SMEs</a:t>
            </a:r>
            <a:r>
              <a:rPr dirty="0" sz="1500" spc="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(OECD)</a:t>
            </a:r>
            <a:endParaRPr sz="1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60680" algn="l"/>
              </a:tabLst>
            </a:pP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9.	SMEs</a:t>
            </a:r>
            <a:r>
              <a:rPr dirty="0" sz="15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in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 a</a:t>
            </a:r>
            <a:r>
              <a:rPr dirty="0" sz="1500" spc="-10">
                <a:solidFill>
                  <a:srgbClr val="001F5F"/>
                </a:solidFill>
                <a:latin typeface="Gadugi"/>
                <a:cs typeface="Gadugi"/>
              </a:rPr>
              <a:t> green</a:t>
            </a:r>
            <a:r>
              <a:rPr dirty="0" sz="1500" spc="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economy</a:t>
            </a:r>
            <a:r>
              <a:rPr dirty="0" sz="1500" spc="-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(OECD)</a:t>
            </a:r>
            <a:endParaRPr sz="1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10.</a:t>
            </a:r>
            <a:r>
              <a:rPr dirty="0" sz="1500" spc="7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Internationalisation</a:t>
            </a:r>
            <a:r>
              <a:rPr dirty="0" sz="1500" spc="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15">
                <a:solidFill>
                  <a:srgbClr val="001F5F"/>
                </a:solidFill>
                <a:latin typeface="Gadugi"/>
                <a:cs typeface="Gadugi"/>
              </a:rPr>
              <a:t>of </a:t>
            </a:r>
            <a:r>
              <a:rPr dirty="0" sz="1500" spc="-5">
                <a:solidFill>
                  <a:srgbClr val="001F5F"/>
                </a:solidFill>
                <a:latin typeface="Gadugi"/>
                <a:cs typeface="Gadugi"/>
              </a:rPr>
              <a:t>SMEs</a:t>
            </a:r>
            <a:r>
              <a:rPr dirty="0" sz="1500" spc="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001F5F"/>
                </a:solidFill>
                <a:latin typeface="Gadugi"/>
                <a:cs typeface="Gadugi"/>
              </a:rPr>
              <a:t>(OECD)</a:t>
            </a:r>
            <a:endParaRPr sz="1500">
              <a:latin typeface="Gadugi"/>
              <a:cs typeface="Gadug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02279" y="1708404"/>
            <a:ext cx="4419600" cy="309880"/>
          </a:xfrm>
          <a:custGeom>
            <a:avLst/>
            <a:gdLst/>
            <a:ahLst/>
            <a:cxnLst/>
            <a:rect l="l" t="t" r="r" b="b"/>
            <a:pathLst>
              <a:path w="4419600" h="309880">
                <a:moveTo>
                  <a:pt x="4419600" y="0"/>
                </a:moveTo>
                <a:lnTo>
                  <a:pt x="0" y="0"/>
                </a:lnTo>
                <a:lnTo>
                  <a:pt x="0" y="309372"/>
                </a:lnTo>
                <a:lnTo>
                  <a:pt x="4419600" y="309372"/>
                </a:lnTo>
                <a:lnTo>
                  <a:pt x="4419600" y="0"/>
                </a:lnTo>
                <a:close/>
              </a:path>
            </a:pathLst>
          </a:custGeom>
          <a:solidFill>
            <a:srgbClr val="008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804030" y="1736598"/>
            <a:ext cx="28149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Gadugi"/>
                <a:cs typeface="Gadugi"/>
              </a:rPr>
              <a:t>SME</a:t>
            </a:r>
            <a:r>
              <a:rPr dirty="0" sz="1600" spc="-1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Gadugi"/>
                <a:cs typeface="Gadugi"/>
              </a:rPr>
              <a:t>Policy</a:t>
            </a:r>
            <a:r>
              <a:rPr dirty="0" sz="1600" spc="-10" b="1">
                <a:solidFill>
                  <a:srgbClr val="FFFFFF"/>
                </a:solidFill>
                <a:latin typeface="Gadugi"/>
                <a:cs typeface="Gadugi"/>
              </a:rPr>
              <a:t> Index</a:t>
            </a:r>
            <a:r>
              <a:rPr dirty="0" sz="160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Gadugi"/>
                <a:cs typeface="Gadugi"/>
              </a:rPr>
              <a:t>Dimensions</a:t>
            </a:r>
            <a:endParaRPr sz="1600">
              <a:latin typeface="Gadugi"/>
              <a:cs typeface="Gadug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14827" y="3774947"/>
            <a:ext cx="4828540" cy="3022600"/>
            <a:chOff x="2814827" y="3774947"/>
            <a:chExt cx="4828540" cy="30226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3115" y="3799329"/>
              <a:ext cx="4809744" cy="29413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4827" y="3774947"/>
              <a:ext cx="4704587" cy="30220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80359" y="3823715"/>
              <a:ext cx="4719955" cy="2851785"/>
            </a:xfrm>
            <a:custGeom>
              <a:avLst/>
              <a:gdLst/>
              <a:ahLst/>
              <a:cxnLst/>
              <a:rect l="l" t="t" r="r" b="b"/>
              <a:pathLst>
                <a:path w="4719955" h="2851784">
                  <a:moveTo>
                    <a:pt x="4719828" y="0"/>
                  </a:moveTo>
                  <a:lnTo>
                    <a:pt x="0" y="0"/>
                  </a:lnTo>
                  <a:lnTo>
                    <a:pt x="0" y="2851404"/>
                  </a:lnTo>
                  <a:lnTo>
                    <a:pt x="4719828" y="2851404"/>
                  </a:lnTo>
                  <a:lnTo>
                    <a:pt x="4719828" y="0"/>
                  </a:lnTo>
                  <a:close/>
                </a:path>
              </a:pathLst>
            </a:custGeom>
            <a:solidFill>
              <a:srgbClr val="CDE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880359" y="3823715"/>
              <a:ext cx="4719955" cy="2851785"/>
            </a:xfrm>
            <a:custGeom>
              <a:avLst/>
              <a:gdLst/>
              <a:ahLst/>
              <a:cxnLst/>
              <a:rect l="l" t="t" r="r" b="b"/>
              <a:pathLst>
                <a:path w="4719955" h="2851784">
                  <a:moveTo>
                    <a:pt x="0" y="2851404"/>
                  </a:moveTo>
                  <a:lnTo>
                    <a:pt x="4719828" y="2851404"/>
                  </a:lnTo>
                  <a:lnTo>
                    <a:pt x="4719828" y="0"/>
                  </a:lnTo>
                  <a:lnTo>
                    <a:pt x="0" y="0"/>
                  </a:lnTo>
                  <a:lnTo>
                    <a:pt x="0" y="285140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959735" y="3850640"/>
            <a:ext cx="4377690" cy="2361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83515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1F5F"/>
                </a:solidFill>
                <a:latin typeface="Gadugi"/>
                <a:cs typeface="Gadugi"/>
              </a:rPr>
              <a:t>Public-private</a:t>
            </a:r>
            <a:r>
              <a:rPr dirty="0" sz="2000" spc="-6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Gadugi"/>
                <a:cs typeface="Gadugi"/>
              </a:rPr>
              <a:t>consultations</a:t>
            </a:r>
            <a:endParaRPr sz="20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dirty="0" sz="1500" b="1">
                <a:solidFill>
                  <a:srgbClr val="001F5F"/>
                </a:solidFill>
                <a:latin typeface="Gadugi"/>
                <a:cs typeface="Gadugi"/>
              </a:rPr>
              <a:t>Part</a:t>
            </a:r>
            <a:r>
              <a:rPr dirty="0" sz="1500" spc="-5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15" b="1">
                <a:solidFill>
                  <a:srgbClr val="001F5F"/>
                </a:solidFill>
                <a:latin typeface="Gadugi"/>
                <a:cs typeface="Gadugi"/>
              </a:rPr>
              <a:t>of </a:t>
            </a:r>
            <a:r>
              <a:rPr dirty="0" sz="1500" spc="-5" b="1">
                <a:solidFill>
                  <a:srgbClr val="001F5F"/>
                </a:solidFill>
                <a:latin typeface="Gadugi"/>
                <a:cs typeface="Gadugi"/>
              </a:rPr>
              <a:t>the</a:t>
            </a:r>
            <a:r>
              <a:rPr dirty="0" sz="1500" spc="-1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 b="1">
                <a:solidFill>
                  <a:srgbClr val="001F5F"/>
                </a:solidFill>
                <a:latin typeface="Gadugi"/>
                <a:cs typeface="Gadugi"/>
              </a:rPr>
              <a:t>assessment:</a:t>
            </a:r>
            <a:r>
              <a:rPr dirty="0" sz="1500" b="1">
                <a:solidFill>
                  <a:srgbClr val="001F5F"/>
                </a:solidFill>
                <a:latin typeface="Gadugi"/>
                <a:cs typeface="Gadugi"/>
              </a:rPr>
              <a:t> sub-dimension</a:t>
            </a:r>
            <a:r>
              <a:rPr dirty="0" sz="1500" spc="-2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 b="1">
                <a:solidFill>
                  <a:srgbClr val="001F5F"/>
                </a:solidFill>
                <a:latin typeface="Gadugi"/>
                <a:cs typeface="Gadugi"/>
              </a:rPr>
              <a:t>3.3</a:t>
            </a:r>
            <a:endParaRPr sz="1500">
              <a:latin typeface="Gadugi"/>
              <a:cs typeface="Gadugi"/>
            </a:endParaRPr>
          </a:p>
          <a:p>
            <a:pPr marL="355600" marR="202565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 sz="1400" spc="-5">
                <a:solidFill>
                  <a:srgbClr val="001F5F"/>
                </a:solidFill>
                <a:latin typeface="Gadugi"/>
                <a:cs typeface="Gadugi"/>
              </a:rPr>
              <a:t>Evaluation </a:t>
            </a:r>
            <a:r>
              <a:rPr dirty="0" sz="1400" spc="-10">
                <a:solidFill>
                  <a:srgbClr val="001F5F"/>
                </a:solidFill>
                <a:latin typeface="Gadugi"/>
                <a:cs typeface="Gadugi"/>
              </a:rPr>
              <a:t>of </a:t>
            </a:r>
            <a:r>
              <a:rPr dirty="0" sz="1400">
                <a:solidFill>
                  <a:srgbClr val="001F5F"/>
                </a:solidFill>
                <a:latin typeface="Gadugi"/>
                <a:cs typeface="Gadugi"/>
              </a:rPr>
              <a:t>the </a:t>
            </a:r>
            <a:r>
              <a:rPr dirty="0" sz="1400" spc="-10">
                <a:solidFill>
                  <a:srgbClr val="001F5F"/>
                </a:solidFill>
                <a:latin typeface="Gadugi"/>
                <a:cs typeface="Gadugi"/>
              </a:rPr>
              <a:t>frequency, transparency, </a:t>
            </a:r>
            <a:r>
              <a:rPr dirty="0" sz="1400">
                <a:solidFill>
                  <a:srgbClr val="001F5F"/>
                </a:solidFill>
                <a:latin typeface="Gadugi"/>
                <a:cs typeface="Gadugi"/>
              </a:rPr>
              <a:t>formal </a:t>
            </a:r>
            <a:r>
              <a:rPr dirty="0" sz="1400" spc="-37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Gadugi"/>
                <a:cs typeface="Gadugi"/>
              </a:rPr>
              <a:t>influence</a:t>
            </a:r>
            <a:r>
              <a:rPr dirty="0" sz="1400">
                <a:solidFill>
                  <a:srgbClr val="001F5F"/>
                </a:solidFill>
                <a:latin typeface="Gadugi"/>
                <a:cs typeface="Gadugi"/>
              </a:rPr>
              <a:t> and</a:t>
            </a:r>
            <a:r>
              <a:rPr dirty="0" sz="1400" spc="-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Gadugi"/>
                <a:cs typeface="Gadugi"/>
              </a:rPr>
              <a:t>inclusiveness</a:t>
            </a:r>
            <a:r>
              <a:rPr dirty="0" sz="1400" spc="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Gadugi"/>
                <a:cs typeface="Gadugi"/>
              </a:rPr>
              <a:t>of</a:t>
            </a:r>
            <a:r>
              <a:rPr dirty="0" sz="14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Gadugi"/>
                <a:cs typeface="Gadugi"/>
              </a:rPr>
              <a:t>public-private </a:t>
            </a:r>
            <a:r>
              <a:rPr dirty="0" sz="1400">
                <a:solidFill>
                  <a:srgbClr val="001F5F"/>
                </a:solidFill>
                <a:latin typeface="Gadugi"/>
                <a:cs typeface="Gadugi"/>
              </a:rPr>
              <a:t> consultations</a:t>
            </a:r>
            <a:endParaRPr sz="1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"/>
            </a:pPr>
            <a:endParaRPr sz="1250">
              <a:latin typeface="Gadugi"/>
              <a:cs typeface="Gadugi"/>
            </a:endParaRPr>
          </a:p>
          <a:p>
            <a:pPr marL="12700" marR="56515">
              <a:lnSpc>
                <a:spcPct val="100000"/>
              </a:lnSpc>
            </a:pPr>
            <a:r>
              <a:rPr dirty="0" sz="1500" spc="-5" b="1">
                <a:solidFill>
                  <a:srgbClr val="001F5F"/>
                </a:solidFill>
                <a:latin typeface="Gadugi"/>
                <a:cs typeface="Gadugi"/>
              </a:rPr>
              <a:t>Dialogue</a:t>
            </a:r>
            <a:r>
              <a:rPr dirty="0" sz="1500" spc="-15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 b="1">
                <a:solidFill>
                  <a:srgbClr val="001F5F"/>
                </a:solidFill>
                <a:latin typeface="Gadugi"/>
                <a:cs typeface="Gadugi"/>
              </a:rPr>
              <a:t>with</a:t>
            </a:r>
            <a:r>
              <a:rPr dirty="0" sz="150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 b="1">
                <a:solidFill>
                  <a:srgbClr val="001F5F"/>
                </a:solidFill>
                <a:latin typeface="Gadugi"/>
                <a:cs typeface="Gadugi"/>
              </a:rPr>
              <a:t>the</a:t>
            </a:r>
            <a:r>
              <a:rPr dirty="0" sz="150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 b="1">
                <a:solidFill>
                  <a:srgbClr val="001F5F"/>
                </a:solidFill>
                <a:latin typeface="Gadugi"/>
                <a:cs typeface="Gadugi"/>
              </a:rPr>
              <a:t>private</a:t>
            </a:r>
            <a:r>
              <a:rPr dirty="0" sz="1500" spc="-1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 b="1">
                <a:solidFill>
                  <a:srgbClr val="001F5F"/>
                </a:solidFill>
                <a:latin typeface="Gadugi"/>
                <a:cs typeface="Gadugi"/>
              </a:rPr>
              <a:t>sector</a:t>
            </a:r>
            <a:r>
              <a:rPr dirty="0" sz="1500" spc="1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 b="1">
                <a:solidFill>
                  <a:srgbClr val="001F5F"/>
                </a:solidFill>
                <a:latin typeface="Gadugi"/>
                <a:cs typeface="Gadugi"/>
              </a:rPr>
              <a:t>representatives </a:t>
            </a:r>
            <a:r>
              <a:rPr dirty="0" sz="1500" spc="-40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b="1">
                <a:solidFill>
                  <a:srgbClr val="001F5F"/>
                </a:solidFill>
                <a:latin typeface="Gadugi"/>
                <a:cs typeface="Gadugi"/>
              </a:rPr>
              <a:t>important</a:t>
            </a:r>
            <a:r>
              <a:rPr dirty="0" sz="1500" spc="-2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 b="1">
                <a:solidFill>
                  <a:srgbClr val="001F5F"/>
                </a:solidFill>
                <a:latin typeface="Gadugi"/>
                <a:cs typeface="Gadugi"/>
              </a:rPr>
              <a:t>feature</a:t>
            </a:r>
            <a:r>
              <a:rPr dirty="0" sz="150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15" b="1">
                <a:solidFill>
                  <a:srgbClr val="001F5F"/>
                </a:solidFill>
                <a:latin typeface="Gadugi"/>
                <a:cs typeface="Gadugi"/>
              </a:rPr>
              <a:t>of</a:t>
            </a:r>
            <a:r>
              <a:rPr dirty="0" sz="1500" spc="-1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500" spc="-5" b="1">
                <a:solidFill>
                  <a:srgbClr val="001F5F"/>
                </a:solidFill>
                <a:latin typeface="Gadugi"/>
                <a:cs typeface="Gadugi"/>
              </a:rPr>
              <a:t>the </a:t>
            </a:r>
            <a:r>
              <a:rPr dirty="0" sz="1500" b="1">
                <a:solidFill>
                  <a:srgbClr val="001F5F"/>
                </a:solidFill>
                <a:latin typeface="Gadugi"/>
                <a:cs typeface="Gadugi"/>
              </a:rPr>
              <a:t>project</a:t>
            </a:r>
            <a:endParaRPr sz="1500">
              <a:latin typeface="Gadugi"/>
              <a:cs typeface="Gadug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001F5F"/>
                </a:solidFill>
                <a:latin typeface="Gadugi"/>
                <a:cs typeface="Gadugi"/>
              </a:rPr>
              <a:t>Examination</a:t>
            </a:r>
            <a:r>
              <a:rPr dirty="0" sz="1400" spc="-3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Gadugi"/>
                <a:cs typeface="Gadugi"/>
              </a:rPr>
              <a:t>of</a:t>
            </a:r>
            <a:r>
              <a:rPr dirty="0" sz="14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>
                <a:solidFill>
                  <a:srgbClr val="001F5F"/>
                </a:solidFill>
                <a:latin typeface="Gadugi"/>
                <a:cs typeface="Gadugi"/>
              </a:rPr>
              <a:t>the</a:t>
            </a:r>
            <a:r>
              <a:rPr dirty="0" sz="14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Gadugi"/>
                <a:cs typeface="Gadugi"/>
              </a:rPr>
              <a:t>effectiveness</a:t>
            </a:r>
            <a:r>
              <a:rPr dirty="0" sz="1400" spc="2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Gadugi"/>
                <a:cs typeface="Gadugi"/>
              </a:rPr>
              <a:t>of</a:t>
            </a:r>
            <a:r>
              <a:rPr dirty="0" sz="1400">
                <a:solidFill>
                  <a:srgbClr val="001F5F"/>
                </a:solidFill>
                <a:latin typeface="Gadugi"/>
                <a:cs typeface="Gadugi"/>
              </a:rPr>
              <a:t> the</a:t>
            </a:r>
            <a:r>
              <a:rPr dirty="0" sz="14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Gadugi"/>
                <a:cs typeface="Gadugi"/>
              </a:rPr>
              <a:t>SME</a:t>
            </a:r>
            <a:r>
              <a:rPr dirty="0" sz="1400" spc="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Gadugi"/>
                <a:cs typeface="Gadugi"/>
              </a:rPr>
              <a:t>policies</a:t>
            </a:r>
            <a:endParaRPr sz="1400">
              <a:latin typeface="Gadugi"/>
              <a:cs typeface="Gadug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46247" y="6185408"/>
            <a:ext cx="363982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1F5F"/>
                </a:solidFill>
                <a:latin typeface="Gadugi"/>
                <a:cs typeface="Gadugi"/>
              </a:rPr>
              <a:t>through</a:t>
            </a:r>
            <a:r>
              <a:rPr dirty="0" sz="1400" spc="-3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Gadugi"/>
                <a:cs typeface="Gadugi"/>
              </a:rPr>
              <a:t>numerous</a:t>
            </a:r>
            <a:r>
              <a:rPr dirty="0" sz="14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5">
                <a:solidFill>
                  <a:srgbClr val="001F5F"/>
                </a:solidFill>
                <a:latin typeface="Gadugi"/>
                <a:cs typeface="Gadugi"/>
              </a:rPr>
              <a:t>interviews</a:t>
            </a:r>
            <a:r>
              <a:rPr dirty="0" sz="14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>
                <a:solidFill>
                  <a:srgbClr val="001F5F"/>
                </a:solidFill>
                <a:latin typeface="Gadugi"/>
                <a:cs typeface="Gadugi"/>
              </a:rPr>
              <a:t>with</a:t>
            </a:r>
            <a:r>
              <a:rPr dirty="0" sz="1400" spc="-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>
                <a:solidFill>
                  <a:srgbClr val="001F5F"/>
                </a:solidFill>
                <a:latin typeface="Gadugi"/>
                <a:cs typeface="Gadugi"/>
              </a:rPr>
              <a:t>businesses,</a:t>
            </a:r>
            <a:endParaRPr sz="14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001F5F"/>
                </a:solidFill>
                <a:latin typeface="Gadugi"/>
                <a:cs typeface="Gadugi"/>
              </a:rPr>
              <a:t>chambers</a:t>
            </a:r>
            <a:r>
              <a:rPr dirty="0" sz="1400" spc="-3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Gadugi"/>
                <a:cs typeface="Gadugi"/>
              </a:rPr>
              <a:t>of </a:t>
            </a:r>
            <a:r>
              <a:rPr dirty="0" sz="1400" spc="-5">
                <a:solidFill>
                  <a:srgbClr val="001F5F"/>
                </a:solidFill>
                <a:latin typeface="Gadugi"/>
                <a:cs typeface="Gadugi"/>
              </a:rPr>
              <a:t>commerce </a:t>
            </a:r>
            <a:r>
              <a:rPr dirty="0" sz="1400">
                <a:solidFill>
                  <a:srgbClr val="001F5F"/>
                </a:solidFill>
                <a:latin typeface="Gadugi"/>
                <a:cs typeface="Gadugi"/>
              </a:rPr>
              <a:t>and</a:t>
            </a:r>
            <a:r>
              <a:rPr dirty="0" sz="1400" spc="-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Gadugi"/>
                <a:cs typeface="Gadugi"/>
              </a:rPr>
              <a:t>entrepreneurs</a:t>
            </a:r>
            <a:endParaRPr sz="14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4345" y="6457594"/>
            <a:ext cx="43243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18610" algn="l"/>
              </a:tabLst>
            </a:pP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O</a:t>
            </a:r>
            <a:r>
              <a:rPr dirty="0" sz="1500" spc="-10">
                <a:solidFill>
                  <a:srgbClr val="A6A6A6"/>
                </a:solidFill>
                <a:latin typeface="Gadugi"/>
                <a:cs typeface="Gadugi"/>
              </a:rPr>
              <a:t>E</a:t>
            </a:r>
            <a:r>
              <a:rPr dirty="0" sz="1500" spc="-5">
                <a:solidFill>
                  <a:srgbClr val="A6A6A6"/>
                </a:solidFill>
                <a:latin typeface="Gadugi"/>
                <a:cs typeface="Gadugi"/>
              </a:rPr>
              <a:t>C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D</a:t>
            </a:r>
            <a:r>
              <a:rPr dirty="0" sz="1500" spc="-5">
                <a:solidFill>
                  <a:srgbClr val="A6A6A6"/>
                </a:solidFill>
                <a:latin typeface="Gadugi"/>
                <a:cs typeface="Gadugi"/>
              </a:rPr>
              <a:t> S</a:t>
            </a:r>
            <a:r>
              <a:rPr dirty="0" sz="1500" spc="-10">
                <a:solidFill>
                  <a:srgbClr val="A6A6A6"/>
                </a:solidFill>
                <a:latin typeface="Gadugi"/>
                <a:cs typeface="Gadugi"/>
              </a:rPr>
              <a:t>o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uth</a:t>
            </a:r>
            <a:r>
              <a:rPr dirty="0" sz="1500" spc="20">
                <a:solidFill>
                  <a:srgbClr val="A6A6A6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East</a:t>
            </a:r>
            <a:r>
              <a:rPr dirty="0" sz="1500" spc="5">
                <a:solidFill>
                  <a:srgbClr val="A6A6A6"/>
                </a:solidFill>
                <a:latin typeface="Gadugi"/>
                <a:cs typeface="Gadugi"/>
              </a:rPr>
              <a:t> 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Eu</a:t>
            </a:r>
            <a:r>
              <a:rPr dirty="0" sz="1500" spc="-30">
                <a:solidFill>
                  <a:srgbClr val="A6A6A6"/>
                </a:solidFill>
                <a:latin typeface="Gadugi"/>
                <a:cs typeface="Gadugi"/>
              </a:rPr>
              <a:t>r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o</a:t>
            </a:r>
            <a:r>
              <a:rPr dirty="0" sz="1500" spc="-10">
                <a:solidFill>
                  <a:srgbClr val="A6A6A6"/>
                </a:solidFill>
                <a:latin typeface="Gadugi"/>
                <a:cs typeface="Gadugi"/>
              </a:rPr>
              <a:t>p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e</a:t>
            </a:r>
            <a:r>
              <a:rPr dirty="0" sz="1500" spc="25">
                <a:solidFill>
                  <a:srgbClr val="A6A6A6"/>
                </a:solidFill>
                <a:latin typeface="Gadugi"/>
                <a:cs typeface="Gadugi"/>
              </a:rPr>
              <a:t> </a:t>
            </a:r>
            <a:r>
              <a:rPr dirty="0" sz="1500" spc="-35">
                <a:solidFill>
                  <a:srgbClr val="A6A6A6"/>
                </a:solidFill>
                <a:latin typeface="Gadugi"/>
                <a:cs typeface="Gadugi"/>
              </a:rPr>
              <a:t>R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egi</a:t>
            </a:r>
            <a:r>
              <a:rPr dirty="0" sz="1500" spc="-10">
                <a:solidFill>
                  <a:srgbClr val="A6A6A6"/>
                </a:solidFill>
                <a:latin typeface="Gadugi"/>
                <a:cs typeface="Gadugi"/>
              </a:rPr>
              <a:t>o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n</a:t>
            </a:r>
            <a:r>
              <a:rPr dirty="0" sz="1500" spc="5">
                <a:solidFill>
                  <a:srgbClr val="A6A6A6"/>
                </a:solidFill>
                <a:latin typeface="Gadugi"/>
                <a:cs typeface="Gadugi"/>
              </a:rPr>
              <a:t>a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l</a:t>
            </a:r>
            <a:r>
              <a:rPr dirty="0" sz="1500" spc="-10">
                <a:solidFill>
                  <a:srgbClr val="A6A6A6"/>
                </a:solidFill>
                <a:latin typeface="Gadugi"/>
                <a:cs typeface="Gadugi"/>
              </a:rPr>
              <a:t> </a:t>
            </a:r>
            <a:r>
              <a:rPr dirty="0" sz="1500" spc="-5">
                <a:solidFill>
                  <a:srgbClr val="A6A6A6"/>
                </a:solidFill>
                <a:latin typeface="Gadugi"/>
                <a:cs typeface="Gadugi"/>
              </a:rPr>
              <a:t>P</a:t>
            </a:r>
            <a:r>
              <a:rPr dirty="0" sz="1500" spc="-35">
                <a:solidFill>
                  <a:srgbClr val="A6A6A6"/>
                </a:solidFill>
                <a:latin typeface="Gadugi"/>
                <a:cs typeface="Gadugi"/>
              </a:rPr>
              <a:t>r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og</a:t>
            </a:r>
            <a:r>
              <a:rPr dirty="0" sz="1500" spc="-5">
                <a:solidFill>
                  <a:srgbClr val="A6A6A6"/>
                </a:solidFill>
                <a:latin typeface="Gadugi"/>
                <a:cs typeface="Gadugi"/>
              </a:rPr>
              <a:t>r</a:t>
            </a:r>
            <a:r>
              <a:rPr dirty="0" sz="1500">
                <a:solidFill>
                  <a:srgbClr val="A6A6A6"/>
                </a:solidFill>
                <a:latin typeface="Gadugi"/>
                <a:cs typeface="Gadugi"/>
              </a:rPr>
              <a:t>amme	</a:t>
            </a:r>
            <a:r>
              <a:rPr dirty="0" baseline="1984" sz="2100" spc="-7">
                <a:solidFill>
                  <a:srgbClr val="888888"/>
                </a:solidFill>
                <a:latin typeface="Gadugi"/>
                <a:cs typeface="Gadugi"/>
              </a:rPr>
              <a:t>29</a:t>
            </a:r>
            <a:endParaRPr baseline="1984" sz="2100">
              <a:latin typeface="Gadugi"/>
              <a:cs typeface="Gadug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6314" y="1432540"/>
            <a:ext cx="8559165" cy="4224655"/>
            <a:chOff x="306314" y="1432540"/>
            <a:chExt cx="8559165" cy="4224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314" y="1432540"/>
              <a:ext cx="8558803" cy="42245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615" y="1577340"/>
              <a:ext cx="8109204" cy="3715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4424" y="1447800"/>
              <a:ext cx="8487410" cy="4152900"/>
            </a:xfrm>
            <a:custGeom>
              <a:avLst/>
              <a:gdLst/>
              <a:ahLst/>
              <a:cxnLst/>
              <a:rect l="l" t="t" r="r" b="b"/>
              <a:pathLst>
                <a:path w="8487410" h="4152900">
                  <a:moveTo>
                    <a:pt x="8487156" y="0"/>
                  </a:moveTo>
                  <a:lnTo>
                    <a:pt x="0" y="0"/>
                  </a:lnTo>
                  <a:lnTo>
                    <a:pt x="0" y="4152900"/>
                  </a:lnTo>
                  <a:lnTo>
                    <a:pt x="8487156" y="4152900"/>
                  </a:lnTo>
                  <a:lnTo>
                    <a:pt x="8487156" y="0"/>
                  </a:lnTo>
                  <a:close/>
                </a:path>
              </a:pathLst>
            </a:custGeom>
            <a:solidFill>
              <a:srgbClr val="ACC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4424" y="1447800"/>
              <a:ext cx="8487410" cy="4152900"/>
            </a:xfrm>
            <a:custGeom>
              <a:avLst/>
              <a:gdLst/>
              <a:ahLst/>
              <a:cxnLst/>
              <a:rect l="l" t="t" r="r" b="b"/>
              <a:pathLst>
                <a:path w="8487410" h="4152900">
                  <a:moveTo>
                    <a:pt x="0" y="4152900"/>
                  </a:moveTo>
                  <a:lnTo>
                    <a:pt x="8487156" y="4152900"/>
                  </a:lnTo>
                  <a:lnTo>
                    <a:pt x="8487156" y="0"/>
                  </a:lnTo>
                  <a:lnTo>
                    <a:pt x="0" y="0"/>
                  </a:lnTo>
                  <a:lnTo>
                    <a:pt x="0" y="41529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80363" y="1646935"/>
            <a:ext cx="7764145" cy="3471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4226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1F5F"/>
                </a:solidFill>
                <a:latin typeface="Gadugi"/>
                <a:cs typeface="Gadugi"/>
              </a:rPr>
              <a:t>Main</a:t>
            </a:r>
            <a:r>
              <a:rPr dirty="0" sz="1800" spc="-2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Gadugi"/>
                <a:cs typeface="Gadugi"/>
              </a:rPr>
              <a:t>challenges</a:t>
            </a:r>
            <a:r>
              <a:rPr dirty="0" sz="1800" spc="49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Gadugi"/>
                <a:cs typeface="Gadugi"/>
              </a:rPr>
              <a:t>in</a:t>
            </a:r>
            <a:r>
              <a:rPr dirty="0" sz="1800" spc="5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Gadugi"/>
                <a:cs typeface="Gadugi"/>
              </a:rPr>
              <a:t>the</a:t>
            </a:r>
            <a:r>
              <a:rPr dirty="0" sz="1800" spc="10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Gadugi"/>
                <a:cs typeface="Gadugi"/>
              </a:rPr>
              <a:t>Western</a:t>
            </a:r>
            <a:r>
              <a:rPr dirty="0" sz="1800" spc="5" b="1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Gadugi"/>
                <a:cs typeface="Gadugi"/>
              </a:rPr>
              <a:t>Balkans</a:t>
            </a:r>
            <a:endParaRPr sz="1800">
              <a:latin typeface="Gadugi"/>
              <a:cs typeface="Gadugi"/>
            </a:endParaRPr>
          </a:p>
          <a:p>
            <a:pPr marL="286385" indent="-286385">
              <a:lnSpc>
                <a:spcPct val="100000"/>
              </a:lnSpc>
              <a:spcBef>
                <a:spcPts val="1925"/>
              </a:spcBef>
              <a:buFont typeface="Arial"/>
              <a:buChar char="•"/>
              <a:tabLst>
                <a:tab pos="286385" algn="l"/>
                <a:tab pos="299720" algn="l"/>
              </a:tabLst>
            </a:pP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Consistent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implementation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Gadugi"/>
                <a:cs typeface="Gadugi"/>
              </a:rPr>
              <a:t>of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PPCs</a:t>
            </a:r>
            <a:r>
              <a:rPr dirty="0" sz="1600" spc="2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is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still</a:t>
            </a:r>
            <a:r>
              <a:rPr dirty="0" sz="1600" spc="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lacking</a:t>
            </a:r>
            <a:r>
              <a:rPr dirty="0" sz="16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despite</a:t>
            </a:r>
            <a:r>
              <a:rPr dirty="0" sz="16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the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formal</a:t>
            </a:r>
            <a:r>
              <a:rPr dirty="0" sz="16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requirement</a:t>
            </a:r>
            <a:r>
              <a:rPr dirty="0" sz="1600" spc="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to</a:t>
            </a:r>
            <a:endParaRPr sz="1600">
              <a:latin typeface="Gadugi"/>
              <a:cs typeface="Gadugi"/>
            </a:endParaRPr>
          </a:p>
          <a:p>
            <a:pPr algn="ctr" marR="4318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conduct</a:t>
            </a:r>
            <a:r>
              <a:rPr dirty="0" sz="16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them:</a:t>
            </a:r>
            <a:r>
              <a:rPr dirty="0" sz="16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majority</a:t>
            </a:r>
            <a:r>
              <a:rPr dirty="0" sz="1600" spc="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Gadugi"/>
                <a:cs typeface="Gadugi"/>
              </a:rPr>
              <a:t>of</a:t>
            </a:r>
            <a:r>
              <a:rPr dirty="0" sz="16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30">
                <a:solidFill>
                  <a:srgbClr val="001F5F"/>
                </a:solidFill>
                <a:latin typeface="Gadugi"/>
                <a:cs typeface="Gadugi"/>
              </a:rPr>
              <a:t>gov.</a:t>
            </a:r>
            <a:r>
              <a:rPr dirty="0" sz="16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acts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still</a:t>
            </a:r>
            <a:r>
              <a:rPr dirty="0" sz="1600" spc="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adopted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through</a:t>
            </a:r>
            <a:r>
              <a:rPr dirty="0" sz="1600" spc="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an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“urgent”</a:t>
            </a:r>
            <a:r>
              <a:rPr dirty="0" sz="16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Gadugi"/>
                <a:cs typeface="Gadugi"/>
              </a:rPr>
              <a:t>procedure</a:t>
            </a:r>
            <a:endParaRPr sz="16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Gadugi"/>
              <a:cs typeface="Gadugi"/>
            </a:endParaRPr>
          </a:p>
          <a:p>
            <a:pPr marL="299085" marR="50165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Centralised</a:t>
            </a:r>
            <a:r>
              <a:rPr dirty="0" sz="16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on-line</a:t>
            </a:r>
            <a:r>
              <a:rPr dirty="0" sz="16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platforms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for</a:t>
            </a:r>
            <a:r>
              <a:rPr dirty="0" sz="1600" spc="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PPCs</a:t>
            </a:r>
            <a:r>
              <a:rPr dirty="0" sz="1600" spc="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Gadugi"/>
                <a:cs typeface="Gadugi"/>
              </a:rPr>
              <a:t>were</a:t>
            </a:r>
            <a:r>
              <a:rPr dirty="0" sz="1600" spc="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introduced</a:t>
            </a:r>
            <a:r>
              <a:rPr dirty="0" sz="1600" spc="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in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majority</a:t>
            </a:r>
            <a:r>
              <a:rPr dirty="0" sz="16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Gadugi"/>
                <a:cs typeface="Gadugi"/>
              </a:rPr>
              <a:t>of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the</a:t>
            </a:r>
            <a:r>
              <a:rPr dirty="0" sz="16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35">
                <a:solidFill>
                  <a:srgbClr val="001F5F"/>
                </a:solidFill>
                <a:latin typeface="Gadugi"/>
                <a:cs typeface="Gadugi"/>
              </a:rPr>
              <a:t>WBT </a:t>
            </a:r>
            <a:r>
              <a:rPr dirty="0" sz="1600" spc="-42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economies,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 yet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they </a:t>
            </a:r>
            <a:r>
              <a:rPr dirty="0" sz="1600" spc="-15">
                <a:solidFill>
                  <a:srgbClr val="001F5F"/>
                </a:solidFill>
                <a:latin typeface="Gadugi"/>
                <a:cs typeface="Gadugi"/>
              </a:rPr>
              <a:t>are</a:t>
            </a:r>
            <a:r>
              <a:rPr dirty="0" sz="16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underutilised</a:t>
            </a:r>
            <a:endParaRPr sz="16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1F5F"/>
              </a:buClr>
              <a:buFont typeface="Arial"/>
              <a:buChar char="•"/>
            </a:pPr>
            <a:endParaRPr sz="1400">
              <a:latin typeface="Gadugi"/>
              <a:cs typeface="Gadug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Councils</a:t>
            </a:r>
            <a:r>
              <a:rPr dirty="0" sz="16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to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facilitate</a:t>
            </a:r>
            <a:r>
              <a:rPr dirty="0" sz="16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consultations</a:t>
            </a:r>
            <a:r>
              <a:rPr dirty="0" sz="16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with</a:t>
            </a:r>
            <a:r>
              <a:rPr dirty="0" sz="16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interested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parties</a:t>
            </a:r>
            <a:r>
              <a:rPr dirty="0" sz="16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Gadugi"/>
                <a:cs typeface="Gadugi"/>
              </a:rPr>
              <a:t>are</a:t>
            </a:r>
            <a:r>
              <a:rPr dirty="0" sz="16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increasingly</a:t>
            </a:r>
            <a:r>
              <a:rPr dirty="0" sz="1600" spc="3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being</a:t>
            </a:r>
            <a:endParaRPr sz="1600">
              <a:latin typeface="Gadugi"/>
              <a:cs typeface="Gadugi"/>
            </a:endParaRPr>
          </a:p>
          <a:p>
            <a:pPr marL="299085">
              <a:lnSpc>
                <a:spcPct val="100000"/>
              </a:lnSpc>
            </a:pP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formed,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but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their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effectiveness</a:t>
            </a:r>
            <a:r>
              <a:rPr dirty="0" sz="1600" spc="-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is dubious</a:t>
            </a:r>
            <a:endParaRPr sz="16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Gadugi"/>
              <a:cs typeface="Gadugi"/>
            </a:endParaRPr>
          </a:p>
          <a:p>
            <a:pPr marL="299085" marR="12573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Systematic</a:t>
            </a:r>
            <a:r>
              <a:rPr dirty="0" sz="1600" spc="-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efforts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to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improve</a:t>
            </a:r>
            <a:r>
              <a:rPr dirty="0" sz="1600" spc="2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the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quality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and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effectiveness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Gadugi"/>
                <a:cs typeface="Gadugi"/>
              </a:rPr>
              <a:t>of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PPCs</a:t>
            </a:r>
            <a:r>
              <a:rPr dirty="0" sz="1600" spc="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5">
                <a:solidFill>
                  <a:srgbClr val="001F5F"/>
                </a:solidFill>
                <a:latin typeface="Gadugi"/>
                <a:cs typeface="Gadugi"/>
              </a:rPr>
              <a:t>are</a:t>
            </a:r>
            <a:r>
              <a:rPr dirty="0" sz="16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generally 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lacking:</a:t>
            </a:r>
            <a:r>
              <a:rPr dirty="0" sz="16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no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bodies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that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oversee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the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implementation</a:t>
            </a:r>
            <a:r>
              <a:rPr dirty="0" sz="1600" spc="-15">
                <a:solidFill>
                  <a:srgbClr val="001F5F"/>
                </a:solidFill>
                <a:latin typeface="Gadugi"/>
                <a:cs typeface="Gadugi"/>
              </a:rPr>
              <a:t> of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consultations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and</a:t>
            </a:r>
            <a:r>
              <a:rPr dirty="0" sz="16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check</a:t>
            </a:r>
            <a:r>
              <a:rPr dirty="0" sz="1600" spc="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for </a:t>
            </a:r>
            <a:r>
              <a:rPr dirty="0" sz="1600" spc="-42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their</a:t>
            </a:r>
            <a:r>
              <a:rPr dirty="0" sz="1600" spc="-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Gadugi"/>
                <a:cs typeface="Gadugi"/>
              </a:rPr>
              <a:t>quality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095" y="132969"/>
            <a:ext cx="803402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" b="1">
                <a:latin typeface="Gadugi"/>
                <a:cs typeface="Gadugi"/>
              </a:rPr>
              <a:t>Assessment</a:t>
            </a:r>
            <a:r>
              <a:rPr dirty="0" sz="2600" spc="40" b="1">
                <a:latin typeface="Gadugi"/>
                <a:cs typeface="Gadugi"/>
              </a:rPr>
              <a:t> </a:t>
            </a:r>
            <a:r>
              <a:rPr dirty="0" sz="2600" spc="-20" b="1">
                <a:latin typeface="Gadugi"/>
                <a:cs typeface="Gadugi"/>
              </a:rPr>
              <a:t>of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PPCs</a:t>
            </a:r>
            <a:r>
              <a:rPr dirty="0" sz="2600" spc="2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in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the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spc="-15" b="1">
                <a:latin typeface="Gadugi"/>
                <a:cs typeface="Gadugi"/>
              </a:rPr>
              <a:t>Western</a:t>
            </a:r>
            <a:r>
              <a:rPr dirty="0" sz="2600" spc="3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Balkans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spc="-30" b="1">
                <a:latin typeface="Gadugi"/>
                <a:cs typeface="Gadugi"/>
              </a:rPr>
              <a:t>(cont’d)</a:t>
            </a:r>
            <a:endParaRPr sz="26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361" y="2454986"/>
            <a:ext cx="4112895" cy="1245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0" spc="-5">
                <a:latin typeface="Calibri"/>
                <a:cs typeface="Calibri"/>
              </a:rPr>
              <a:t>The</a:t>
            </a:r>
            <a:r>
              <a:rPr dirty="0" sz="8000" spc="-75">
                <a:latin typeface="Calibri"/>
                <a:cs typeface="Calibri"/>
              </a:rPr>
              <a:t> </a:t>
            </a:r>
            <a:r>
              <a:rPr dirty="0" sz="8000" spc="-30">
                <a:latin typeface="Calibri"/>
                <a:cs typeface="Calibri"/>
              </a:rPr>
              <a:t>OECD</a:t>
            </a:r>
            <a:endParaRPr sz="8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0890" y="6464604"/>
            <a:ext cx="21780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888888"/>
                </a:solidFill>
                <a:latin typeface="Gadugi"/>
                <a:cs typeface="Gadugi"/>
              </a:rPr>
              <a:t>30</a:t>
            </a:r>
            <a:endParaRPr sz="1400">
              <a:latin typeface="Gadugi"/>
              <a:cs typeface="Gadug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095" y="132969"/>
            <a:ext cx="550735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" b="1">
                <a:latin typeface="Gadugi"/>
                <a:cs typeface="Gadugi"/>
              </a:rPr>
              <a:t>OECD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Good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practices</a:t>
            </a:r>
            <a:r>
              <a:rPr dirty="0" sz="2600" spc="-1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on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PPCs (1/3)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027" y="1001725"/>
            <a:ext cx="8229600" cy="542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47625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Gadugi"/>
                <a:cs typeface="Gadugi"/>
              </a:rPr>
              <a:t>Denmark’s</a:t>
            </a:r>
            <a:r>
              <a:rPr dirty="0" sz="2000" spc="-1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Business</a:t>
            </a:r>
            <a:r>
              <a:rPr dirty="0" sz="2000" spc="-10" b="1">
                <a:latin typeface="Gadugi"/>
                <a:cs typeface="Gadugi"/>
              </a:rPr>
              <a:t> </a:t>
            </a:r>
            <a:r>
              <a:rPr dirty="0" sz="2000" b="1">
                <a:latin typeface="Gadugi"/>
                <a:cs typeface="Gadugi"/>
              </a:rPr>
              <a:t>Forum</a:t>
            </a:r>
            <a:r>
              <a:rPr dirty="0" sz="2000" spc="5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for</a:t>
            </a:r>
            <a:r>
              <a:rPr dirty="0" sz="2000" spc="-15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Better</a:t>
            </a:r>
            <a:r>
              <a:rPr dirty="0" sz="2000" spc="15" b="1">
                <a:latin typeface="Gadugi"/>
                <a:cs typeface="Gadugi"/>
              </a:rPr>
              <a:t> </a:t>
            </a:r>
            <a:r>
              <a:rPr dirty="0" sz="2000" spc="-10" b="1">
                <a:latin typeface="Gadugi"/>
                <a:cs typeface="Gadugi"/>
              </a:rPr>
              <a:t>Regulation</a:t>
            </a:r>
            <a:endParaRPr sz="20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Gadugi"/>
              <a:cs typeface="Gadug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750" spc="-5" b="1">
                <a:latin typeface="Gadugi"/>
                <a:cs typeface="Gadugi"/>
              </a:rPr>
              <a:t>Aim:</a:t>
            </a:r>
            <a:r>
              <a:rPr dirty="0" sz="1750" b="1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identify </a:t>
            </a:r>
            <a:r>
              <a:rPr dirty="0" sz="1750" spc="-10">
                <a:latin typeface="Gadugi"/>
                <a:cs typeface="Gadugi"/>
              </a:rPr>
              <a:t>areas </a:t>
            </a:r>
            <a:r>
              <a:rPr dirty="0" sz="1750" spc="-5">
                <a:latin typeface="Gadugi"/>
                <a:cs typeface="Gadugi"/>
              </a:rPr>
              <a:t>where companies experience the </a:t>
            </a:r>
            <a:r>
              <a:rPr dirty="0" sz="1750" spc="-10">
                <a:latin typeface="Gadugi"/>
                <a:cs typeface="Gadugi"/>
              </a:rPr>
              <a:t>greatest </a:t>
            </a:r>
            <a:r>
              <a:rPr dirty="0" sz="1750" spc="-5">
                <a:latin typeface="Gadugi"/>
                <a:cs typeface="Gadugi"/>
              </a:rPr>
              <a:t>burdens </a:t>
            </a:r>
            <a:r>
              <a:rPr dirty="0" sz="1750">
                <a:latin typeface="Gadugi"/>
                <a:cs typeface="Gadugi"/>
              </a:rPr>
              <a:t>and </a:t>
            </a:r>
            <a:r>
              <a:rPr dirty="0" sz="1750" spc="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propose simplifications (changing rules, introducing </a:t>
            </a:r>
            <a:r>
              <a:rPr dirty="0" sz="1750">
                <a:latin typeface="Gadugi"/>
                <a:cs typeface="Gadugi"/>
              </a:rPr>
              <a:t>new </a:t>
            </a:r>
            <a:r>
              <a:rPr dirty="0" sz="1750" spc="-5">
                <a:latin typeface="Gadugi"/>
                <a:cs typeface="Gadugi"/>
              </a:rPr>
              <a:t>processes </a:t>
            </a:r>
            <a:r>
              <a:rPr dirty="0" sz="1750">
                <a:latin typeface="Gadugi"/>
                <a:cs typeface="Gadugi"/>
              </a:rPr>
              <a:t>or </a:t>
            </a:r>
            <a:r>
              <a:rPr dirty="0" sz="1750" spc="-5">
                <a:latin typeface="Gadugi"/>
                <a:cs typeface="Gadugi"/>
              </a:rPr>
              <a:t>shortening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processing</a:t>
            </a:r>
            <a:r>
              <a:rPr dirty="0" sz="1750" spc="-4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times)</a:t>
            </a:r>
            <a:endParaRPr sz="1750">
              <a:latin typeface="Gadugi"/>
              <a:cs typeface="Gadugi"/>
            </a:endParaRPr>
          </a:p>
          <a:p>
            <a:pPr marL="299085" indent="-28702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750" b="1">
                <a:latin typeface="Gadugi"/>
                <a:cs typeface="Gadugi"/>
              </a:rPr>
              <a:t>Members</a:t>
            </a:r>
            <a:r>
              <a:rPr dirty="0" sz="1750" spc="-10" b="1">
                <a:latin typeface="Gadugi"/>
                <a:cs typeface="Gadugi"/>
              </a:rPr>
              <a:t> </a:t>
            </a:r>
            <a:r>
              <a:rPr dirty="0" sz="1750" spc="-15" b="1">
                <a:latin typeface="Gadugi"/>
                <a:cs typeface="Gadugi"/>
              </a:rPr>
              <a:t>of</a:t>
            </a:r>
            <a:r>
              <a:rPr dirty="0" sz="1750" spc="15" b="1">
                <a:latin typeface="Gadugi"/>
                <a:cs typeface="Gadugi"/>
              </a:rPr>
              <a:t> </a:t>
            </a:r>
            <a:r>
              <a:rPr dirty="0" sz="1750" spc="-5" b="1">
                <a:latin typeface="Gadugi"/>
                <a:cs typeface="Gadugi"/>
              </a:rPr>
              <a:t>the</a:t>
            </a:r>
            <a:r>
              <a:rPr dirty="0" sz="1750" spc="-15" b="1">
                <a:latin typeface="Gadugi"/>
                <a:cs typeface="Gadugi"/>
              </a:rPr>
              <a:t> </a:t>
            </a:r>
            <a:r>
              <a:rPr dirty="0" sz="1750" spc="-5" b="1">
                <a:latin typeface="Gadugi"/>
                <a:cs typeface="Gadugi"/>
              </a:rPr>
              <a:t>Business</a:t>
            </a:r>
            <a:r>
              <a:rPr dirty="0" sz="1750" spc="45" b="1">
                <a:latin typeface="Gadugi"/>
                <a:cs typeface="Gadugi"/>
              </a:rPr>
              <a:t> </a:t>
            </a:r>
            <a:r>
              <a:rPr dirty="0" sz="1750" spc="-5" b="1">
                <a:latin typeface="Gadugi"/>
                <a:cs typeface="Gadugi"/>
              </a:rPr>
              <a:t>Forum:</a:t>
            </a:r>
            <a:r>
              <a:rPr dirty="0" sz="1750" spc="25" b="1">
                <a:latin typeface="Gadugi"/>
                <a:cs typeface="Gadugi"/>
              </a:rPr>
              <a:t> </a:t>
            </a:r>
            <a:r>
              <a:rPr dirty="0" sz="1750" spc="5">
                <a:latin typeface="Gadugi"/>
                <a:cs typeface="Gadugi"/>
              </a:rPr>
              <a:t>industry</a:t>
            </a:r>
            <a:r>
              <a:rPr dirty="0" sz="1750" spc="-3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and</a:t>
            </a:r>
            <a:r>
              <a:rPr dirty="0" sz="1750" spc="-3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labour</a:t>
            </a:r>
            <a:r>
              <a:rPr dirty="0" sz="1750" spc="-2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organisations,</a:t>
            </a:r>
            <a:endParaRPr sz="1750">
              <a:latin typeface="Gadugi"/>
              <a:cs typeface="Gadugi"/>
            </a:endParaRPr>
          </a:p>
          <a:p>
            <a:pPr marL="299085">
              <a:lnSpc>
                <a:spcPct val="100000"/>
              </a:lnSpc>
            </a:pPr>
            <a:r>
              <a:rPr dirty="0" sz="1750" spc="-5">
                <a:latin typeface="Gadugi"/>
                <a:cs typeface="Gadugi"/>
              </a:rPr>
              <a:t>businesses,</a:t>
            </a:r>
            <a:r>
              <a:rPr dirty="0" sz="1750" spc="-5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as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well as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 spc="5">
                <a:latin typeface="Gadugi"/>
                <a:cs typeface="Gadugi"/>
              </a:rPr>
              <a:t>experts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with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expertise</a:t>
            </a:r>
            <a:r>
              <a:rPr dirty="0" sz="1750" spc="-2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in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simplification.</a:t>
            </a:r>
            <a:endParaRPr sz="1750">
              <a:latin typeface="Gadugi"/>
              <a:cs typeface="Gadugi"/>
            </a:endParaRPr>
          </a:p>
          <a:p>
            <a:pPr marL="299085" marR="237490" indent="-28702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750" spc="-5" b="1">
                <a:latin typeface="Gadugi"/>
                <a:cs typeface="Gadugi"/>
              </a:rPr>
              <a:t>How it </a:t>
            </a:r>
            <a:r>
              <a:rPr dirty="0" sz="1750" spc="-10" b="1">
                <a:latin typeface="Gadugi"/>
                <a:cs typeface="Gadugi"/>
              </a:rPr>
              <a:t>works: </a:t>
            </a:r>
            <a:r>
              <a:rPr dirty="0" sz="1750" spc="-5">
                <a:latin typeface="Gadugi"/>
                <a:cs typeface="Gadugi"/>
              </a:rPr>
              <a:t>meets </a:t>
            </a:r>
            <a:r>
              <a:rPr dirty="0" sz="1750">
                <a:latin typeface="Gadugi"/>
                <a:cs typeface="Gadugi"/>
              </a:rPr>
              <a:t>3 </a:t>
            </a:r>
            <a:r>
              <a:rPr dirty="0" sz="1750" spc="-5">
                <a:latin typeface="Gadugi"/>
                <a:cs typeface="Gadugi"/>
              </a:rPr>
              <a:t>times </a:t>
            </a:r>
            <a:r>
              <a:rPr dirty="0" sz="1750">
                <a:latin typeface="Gadugi"/>
                <a:cs typeface="Gadugi"/>
              </a:rPr>
              <a:t>a </a:t>
            </a:r>
            <a:r>
              <a:rPr dirty="0" sz="1750" spc="-10">
                <a:latin typeface="Gadugi"/>
                <a:cs typeface="Gadugi"/>
              </a:rPr>
              <a:t>year to </a:t>
            </a:r>
            <a:r>
              <a:rPr dirty="0" sz="1750" spc="-5">
                <a:latin typeface="Gadugi"/>
                <a:cs typeface="Gadugi"/>
              </a:rPr>
              <a:t>decide which proposals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 spc="-5">
                <a:latin typeface="Gadugi"/>
                <a:cs typeface="Gadugi"/>
              </a:rPr>
              <a:t>send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 spc="-5">
                <a:latin typeface="Gadugi"/>
                <a:cs typeface="Gadugi"/>
              </a:rPr>
              <a:t>the 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government. The Forum </a:t>
            </a:r>
            <a:r>
              <a:rPr dirty="0" sz="1750">
                <a:latin typeface="Gadugi"/>
                <a:cs typeface="Gadugi"/>
              </a:rPr>
              <a:t>defines themes </a:t>
            </a:r>
            <a:r>
              <a:rPr dirty="0" sz="1750" spc="-5">
                <a:latin typeface="Gadugi"/>
                <a:cs typeface="Gadugi"/>
              </a:rPr>
              <a:t>where simplification </a:t>
            </a:r>
            <a:r>
              <a:rPr dirty="0" sz="1750" spc="-20">
                <a:latin typeface="Gadugi"/>
                <a:cs typeface="Gadugi"/>
              </a:rPr>
              <a:t>of </a:t>
            </a:r>
            <a:r>
              <a:rPr dirty="0" sz="1750" spc="-5">
                <a:latin typeface="Gadugi"/>
                <a:cs typeface="Gadugi"/>
              </a:rPr>
              <a:t>regulation </a:t>
            </a:r>
            <a:r>
              <a:rPr dirty="0" sz="1750">
                <a:latin typeface="Gadugi"/>
                <a:cs typeface="Gadugi"/>
              </a:rPr>
              <a:t>was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most promising. Within </a:t>
            </a:r>
            <a:r>
              <a:rPr dirty="0" sz="1750">
                <a:latin typeface="Gadugi"/>
                <a:cs typeface="Gadugi"/>
              </a:rPr>
              <a:t>these themes, </a:t>
            </a:r>
            <a:r>
              <a:rPr dirty="0" sz="1750" spc="-5">
                <a:latin typeface="Gadugi"/>
                <a:cs typeface="Gadugi"/>
              </a:rPr>
              <a:t>specific changes </a:t>
            </a:r>
            <a:r>
              <a:rPr dirty="0" sz="1750" spc="-10">
                <a:latin typeface="Gadugi"/>
                <a:cs typeface="Gadugi"/>
              </a:rPr>
              <a:t>are </a:t>
            </a:r>
            <a:r>
              <a:rPr dirty="0" sz="1750" spc="-5">
                <a:latin typeface="Gadugi"/>
                <a:cs typeface="Gadugi"/>
              </a:rPr>
              <a:t>proposed </a:t>
            </a:r>
            <a:r>
              <a:rPr dirty="0" sz="1750">
                <a:latin typeface="Gadugi"/>
                <a:cs typeface="Gadugi"/>
              </a:rPr>
              <a:t>by </a:t>
            </a:r>
            <a:r>
              <a:rPr dirty="0" sz="1750" spc="-5">
                <a:latin typeface="Gadugi"/>
                <a:cs typeface="Gadugi"/>
              </a:rPr>
              <a:t>the 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Forum (in total 13 themes). Proposals from the Business </a:t>
            </a:r>
            <a:r>
              <a:rPr dirty="0" sz="1750">
                <a:latin typeface="Gadugi"/>
                <a:cs typeface="Gadugi"/>
              </a:rPr>
              <a:t>Forum </a:t>
            </a:r>
            <a:r>
              <a:rPr dirty="0" sz="1750" spc="-10">
                <a:latin typeface="Gadugi"/>
                <a:cs typeface="Gadugi"/>
              </a:rPr>
              <a:t>are </a:t>
            </a:r>
            <a:r>
              <a:rPr dirty="0" sz="1750" spc="-5">
                <a:latin typeface="Gadugi"/>
                <a:cs typeface="Gadugi"/>
              </a:rPr>
              <a:t>subject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>
                <a:latin typeface="Gadugi"/>
                <a:cs typeface="Gadugi"/>
              </a:rPr>
              <a:t>a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"comply </a:t>
            </a:r>
            <a:r>
              <a:rPr dirty="0" sz="1750">
                <a:latin typeface="Gadugi"/>
                <a:cs typeface="Gadugi"/>
              </a:rPr>
              <a:t>or </a:t>
            </a:r>
            <a:r>
              <a:rPr dirty="0" sz="1750" spc="-15">
                <a:latin typeface="Gadugi"/>
                <a:cs typeface="Gadugi"/>
              </a:rPr>
              <a:t>explain" </a:t>
            </a:r>
            <a:r>
              <a:rPr dirty="0" sz="1750" spc="-5">
                <a:latin typeface="Gadugi"/>
                <a:cs typeface="Gadugi"/>
              </a:rPr>
              <a:t>principle. This means that the government is committed </a:t>
            </a:r>
            <a:r>
              <a:rPr dirty="0" sz="1750" spc="-15">
                <a:latin typeface="Gadugi"/>
                <a:cs typeface="Gadugi"/>
              </a:rPr>
              <a:t>to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u="sng" sz="175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either implement the proposed 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initiatives </a:t>
            </a:r>
            <a:r>
              <a:rPr dirty="0" u="sng" sz="175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or 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to </a:t>
            </a:r>
            <a:r>
              <a:rPr dirty="0" u="sng" sz="175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justify why 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initiatives are </a:t>
            </a:r>
            <a:r>
              <a:rPr dirty="0" u="sng" sz="175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not </a:t>
            </a:r>
            <a:r>
              <a:rPr dirty="0" sz="1750" spc="5">
                <a:latin typeface="Gadugi"/>
                <a:cs typeface="Gadugi"/>
              </a:rPr>
              <a:t> </a:t>
            </a:r>
            <a:r>
              <a:rPr dirty="0" u="sng" sz="175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implemented</a:t>
            </a:r>
            <a:r>
              <a:rPr dirty="0" sz="1750" spc="-5">
                <a:latin typeface="Gadugi"/>
                <a:cs typeface="Gadugi"/>
              </a:rPr>
              <a:t>.</a:t>
            </a:r>
            <a:endParaRPr sz="1750">
              <a:latin typeface="Gadugi"/>
              <a:cs typeface="Gadugi"/>
            </a:endParaRPr>
          </a:p>
          <a:p>
            <a:pPr marL="299085" marR="71755" indent="-28702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750" spc="-5" b="1">
                <a:latin typeface="Gadugi"/>
                <a:cs typeface="Gadugi"/>
              </a:rPr>
              <a:t>Key</a:t>
            </a:r>
            <a:r>
              <a:rPr dirty="0" sz="1750" spc="-10" b="1">
                <a:latin typeface="Gadugi"/>
                <a:cs typeface="Gadugi"/>
              </a:rPr>
              <a:t> </a:t>
            </a:r>
            <a:r>
              <a:rPr dirty="0" sz="1750" spc="-5" b="1">
                <a:latin typeface="Gadugi"/>
                <a:cs typeface="Gadugi"/>
              </a:rPr>
              <a:t>strengths:</a:t>
            </a:r>
            <a:r>
              <a:rPr dirty="0" sz="1750" spc="35" b="1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 </a:t>
            </a:r>
            <a:r>
              <a:rPr dirty="0" sz="1750" spc="-20">
                <a:latin typeface="Gadugi"/>
                <a:cs typeface="Gadugi"/>
              </a:rPr>
              <a:t>“comply</a:t>
            </a:r>
            <a:r>
              <a:rPr dirty="0" sz="1750" spc="-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or</a:t>
            </a:r>
            <a:r>
              <a:rPr dirty="0" sz="1750" spc="-5">
                <a:latin typeface="Gadugi"/>
                <a:cs typeface="Gadugi"/>
              </a:rPr>
              <a:t> explain”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principle</a:t>
            </a:r>
            <a:r>
              <a:rPr dirty="0" sz="1750" spc="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and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openness</a:t>
            </a:r>
            <a:r>
              <a:rPr dirty="0" sz="1750" spc="-40">
                <a:latin typeface="Gadugi"/>
                <a:cs typeface="Gadugi"/>
              </a:rPr>
              <a:t> </a:t>
            </a:r>
            <a:r>
              <a:rPr dirty="0" sz="1750" spc="-20">
                <a:latin typeface="Gadugi"/>
                <a:cs typeface="Gadugi"/>
              </a:rPr>
              <a:t>of</a:t>
            </a:r>
            <a:r>
              <a:rPr dirty="0" sz="1750" spc="-5">
                <a:latin typeface="Gadugi"/>
                <a:cs typeface="Gadugi"/>
              </a:rPr>
              <a:t> the </a:t>
            </a:r>
            <a:r>
              <a:rPr dirty="0" sz="1750">
                <a:latin typeface="Gadugi"/>
                <a:cs typeface="Gadugi"/>
              </a:rPr>
              <a:t>forum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together with the </a:t>
            </a:r>
            <a:r>
              <a:rPr dirty="0" sz="1750" spc="-10">
                <a:latin typeface="Gadugi"/>
                <a:cs typeface="Gadugi"/>
              </a:rPr>
              <a:t>direct </a:t>
            </a:r>
            <a:r>
              <a:rPr dirty="0" sz="1750" spc="-5">
                <a:latin typeface="Gadugi"/>
                <a:cs typeface="Gadugi"/>
              </a:rPr>
              <a:t>input from businesses </a:t>
            </a:r>
            <a:r>
              <a:rPr dirty="0" sz="1750">
                <a:latin typeface="Gadugi"/>
                <a:cs typeface="Gadugi"/>
              </a:rPr>
              <a:t>and </a:t>
            </a:r>
            <a:r>
              <a:rPr dirty="0" sz="1750" spc="-5">
                <a:latin typeface="Gadugi"/>
                <a:cs typeface="Gadugi"/>
              </a:rPr>
              <a:t>business organisations </a:t>
            </a:r>
            <a:r>
              <a:rPr dirty="0" sz="1750">
                <a:latin typeface="Gadugi"/>
                <a:cs typeface="Gadugi"/>
              </a:rPr>
              <a:t> ensuring</a:t>
            </a:r>
            <a:r>
              <a:rPr dirty="0" sz="1750" spc="-3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that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proposals</a:t>
            </a:r>
            <a:r>
              <a:rPr dirty="0" sz="1750" spc="-40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represent</a:t>
            </a:r>
            <a:r>
              <a:rPr dirty="0" sz="1750" spc="-2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needs</a:t>
            </a:r>
            <a:r>
              <a:rPr dirty="0" sz="1750" spc="-30">
                <a:latin typeface="Gadugi"/>
                <a:cs typeface="Gadugi"/>
              </a:rPr>
              <a:t> </a:t>
            </a:r>
            <a:r>
              <a:rPr dirty="0" sz="1750" spc="-20">
                <a:latin typeface="Gadugi"/>
                <a:cs typeface="Gadugi"/>
              </a:rPr>
              <a:t>of</a:t>
            </a:r>
            <a:r>
              <a:rPr dirty="0" sz="1750" spc="-5">
                <a:latin typeface="Gadugi"/>
                <a:cs typeface="Gadugi"/>
              </a:rPr>
              <a:t> the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business</a:t>
            </a:r>
            <a:r>
              <a:rPr dirty="0" sz="1750" spc="-50">
                <a:latin typeface="Gadugi"/>
                <a:cs typeface="Gadugi"/>
              </a:rPr>
              <a:t> </a:t>
            </a:r>
            <a:r>
              <a:rPr dirty="0" sz="1750" spc="-30">
                <a:latin typeface="Gadugi"/>
                <a:cs typeface="Gadugi"/>
              </a:rPr>
              <a:t>sector.</a:t>
            </a:r>
            <a:endParaRPr sz="1750">
              <a:latin typeface="Gadugi"/>
              <a:cs typeface="Gadugi"/>
            </a:endParaRPr>
          </a:p>
          <a:p>
            <a:pPr marL="299085" marR="45720" indent="-28702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750" spc="-10" b="1">
                <a:latin typeface="Gadugi"/>
                <a:cs typeface="Gadugi"/>
              </a:rPr>
              <a:t>Results: </a:t>
            </a:r>
            <a:r>
              <a:rPr dirty="0" sz="1750">
                <a:latin typeface="Gadugi"/>
                <a:cs typeface="Gadugi"/>
              </a:rPr>
              <a:t>by </a:t>
            </a:r>
            <a:r>
              <a:rPr dirty="0" sz="1750" spc="-5">
                <a:latin typeface="Gadugi"/>
                <a:cs typeface="Gadugi"/>
              </a:rPr>
              <a:t>October </a:t>
            </a:r>
            <a:r>
              <a:rPr dirty="0" sz="1750">
                <a:latin typeface="Gadugi"/>
                <a:cs typeface="Gadugi"/>
              </a:rPr>
              <a:t>2016: 603 </a:t>
            </a:r>
            <a:r>
              <a:rPr dirty="0" sz="1750" spc="-5">
                <a:latin typeface="Gadugi"/>
                <a:cs typeface="Gadugi"/>
              </a:rPr>
              <a:t>proposals </a:t>
            </a:r>
            <a:r>
              <a:rPr dirty="0" sz="1750" spc="-10">
                <a:latin typeface="Gadugi"/>
                <a:cs typeface="Gadugi"/>
              </a:rPr>
              <a:t>were </a:t>
            </a:r>
            <a:r>
              <a:rPr dirty="0" sz="1750" spc="-5">
                <a:latin typeface="Gadugi"/>
                <a:cs typeface="Gadugi"/>
              </a:rPr>
              <a:t>sent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 spc="-5">
                <a:latin typeface="Gadugi"/>
                <a:cs typeface="Gadugi"/>
              </a:rPr>
              <a:t>Government, </a:t>
            </a:r>
            <a:r>
              <a:rPr dirty="0" sz="1750" spc="-20">
                <a:latin typeface="Gadugi"/>
                <a:cs typeface="Gadugi"/>
              </a:rPr>
              <a:t>of </a:t>
            </a:r>
            <a:r>
              <a:rPr dirty="0" sz="1750">
                <a:latin typeface="Gadugi"/>
                <a:cs typeface="Gadugi"/>
              </a:rPr>
              <a:t>which </a:t>
            </a:r>
            <a:r>
              <a:rPr dirty="0" sz="1750" spc="-5">
                <a:latin typeface="Gadugi"/>
                <a:cs typeface="Gadugi"/>
              </a:rPr>
              <a:t>so </a:t>
            </a:r>
            <a:r>
              <a:rPr dirty="0" sz="1750">
                <a:latin typeface="Gadugi"/>
                <a:cs typeface="Gadugi"/>
              </a:rPr>
              <a:t> far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191</a:t>
            </a:r>
            <a:r>
              <a:rPr dirty="0" sz="1750" spc="-35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were</a:t>
            </a:r>
            <a:r>
              <a:rPr dirty="0" sz="1750">
                <a:latin typeface="Gadugi"/>
                <a:cs typeface="Gadugi"/>
              </a:rPr>
              <a:t> fully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and</a:t>
            </a:r>
            <a:r>
              <a:rPr dirty="0" sz="1750" spc="-2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189</a:t>
            </a:r>
            <a:r>
              <a:rPr dirty="0" sz="1750" spc="-3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partially</a:t>
            </a:r>
            <a:r>
              <a:rPr dirty="0" sz="1750" spc="2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implemented;</a:t>
            </a:r>
            <a:r>
              <a:rPr dirty="0" sz="1750" spc="-4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annual</a:t>
            </a:r>
            <a:r>
              <a:rPr dirty="0" sz="1750" spc="-3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burden</a:t>
            </a:r>
            <a:r>
              <a:rPr dirty="0" sz="1750" spc="-3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reduction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 spc="-20">
                <a:latin typeface="Gadugi"/>
                <a:cs typeface="Gadugi"/>
              </a:rPr>
              <a:t>of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</a:t>
            </a:r>
            <a:endParaRPr sz="1750">
              <a:latin typeface="Gadugi"/>
              <a:cs typeface="Gadug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844" y="6402730"/>
            <a:ext cx="350266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latin typeface="Gadugi"/>
                <a:cs typeface="Gadugi"/>
              </a:rPr>
              <a:t>initiatives</a:t>
            </a:r>
            <a:r>
              <a:rPr dirty="0" sz="1750" spc="-5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estimated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at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~EUR</a:t>
            </a:r>
            <a:r>
              <a:rPr dirty="0" sz="1750" spc="-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100</a:t>
            </a:r>
            <a:r>
              <a:rPr dirty="0" sz="1750" spc="-3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M</a:t>
            </a:r>
            <a:endParaRPr sz="175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0890" y="6464604"/>
            <a:ext cx="21780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888888"/>
                </a:solidFill>
                <a:latin typeface="Gadugi"/>
                <a:cs typeface="Gadugi"/>
              </a:rPr>
              <a:t>31</a:t>
            </a:r>
            <a:endParaRPr sz="1400">
              <a:latin typeface="Gadugi"/>
              <a:cs typeface="Gadug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095" y="132969"/>
            <a:ext cx="45402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latin typeface="Gadugi"/>
                <a:cs typeface="Gadugi"/>
              </a:rPr>
              <a:t>Good</a:t>
            </a:r>
            <a:r>
              <a:rPr dirty="0" sz="2600" spc="-3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practices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on</a:t>
            </a:r>
            <a:r>
              <a:rPr dirty="0" sz="2600" spc="-2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PPCs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(2/3)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027" y="977849"/>
            <a:ext cx="8269605" cy="4852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381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Gadugi"/>
                <a:cs typeface="Gadugi"/>
              </a:rPr>
              <a:t>ICT </a:t>
            </a:r>
            <a:r>
              <a:rPr dirty="0" sz="2000" spc="-10" b="1">
                <a:latin typeface="Gadugi"/>
                <a:cs typeface="Gadugi"/>
              </a:rPr>
              <a:t>tools</a:t>
            </a:r>
            <a:r>
              <a:rPr dirty="0" sz="2000" spc="-5" b="1">
                <a:latin typeface="Gadugi"/>
                <a:cs typeface="Gadugi"/>
              </a:rPr>
              <a:t> in</a:t>
            </a:r>
            <a:r>
              <a:rPr dirty="0" sz="2000" spc="-1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fostering</a:t>
            </a:r>
            <a:r>
              <a:rPr dirty="0" sz="2000" b="1">
                <a:latin typeface="Gadugi"/>
                <a:cs typeface="Gadugi"/>
              </a:rPr>
              <a:t> PPCs</a:t>
            </a:r>
            <a:r>
              <a:rPr dirty="0" sz="2000" spc="-25" b="1">
                <a:latin typeface="Gadugi"/>
                <a:cs typeface="Gadugi"/>
              </a:rPr>
              <a:t> </a:t>
            </a:r>
            <a:r>
              <a:rPr dirty="0" sz="2000" b="1">
                <a:latin typeface="Gadugi"/>
                <a:cs typeface="Gadugi"/>
              </a:rPr>
              <a:t>-</a:t>
            </a:r>
            <a:r>
              <a:rPr dirty="0" sz="2000" spc="-5" b="1">
                <a:latin typeface="Gadugi"/>
                <a:cs typeface="Gadugi"/>
              </a:rPr>
              <a:t> the</a:t>
            </a:r>
            <a:r>
              <a:rPr dirty="0" sz="2000" spc="-15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Slovak</a:t>
            </a:r>
            <a:r>
              <a:rPr dirty="0" sz="2000" spc="-20" b="1">
                <a:latin typeface="Gadugi"/>
                <a:cs typeface="Gadugi"/>
              </a:rPr>
              <a:t> Republic’s</a:t>
            </a:r>
            <a:r>
              <a:rPr dirty="0" sz="2000" spc="-25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government</a:t>
            </a:r>
            <a:endParaRPr sz="2000">
              <a:latin typeface="Gadugi"/>
              <a:cs typeface="Gadugi"/>
            </a:endParaRPr>
          </a:p>
          <a:p>
            <a:pPr algn="ctr" marR="3810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latin typeface="Gadugi"/>
                <a:cs typeface="Gadugi"/>
              </a:rPr>
              <a:t>consultation</a:t>
            </a:r>
            <a:r>
              <a:rPr dirty="0" sz="2000" spc="-30" b="1">
                <a:latin typeface="Gadugi"/>
                <a:cs typeface="Gadugi"/>
              </a:rPr>
              <a:t> </a:t>
            </a:r>
            <a:r>
              <a:rPr dirty="0" sz="2000" spc="5" b="1">
                <a:latin typeface="Gadugi"/>
                <a:cs typeface="Gadugi"/>
              </a:rPr>
              <a:t>portal</a:t>
            </a:r>
            <a:endParaRPr sz="2000">
              <a:latin typeface="Gadugi"/>
              <a:cs typeface="Gadugi"/>
            </a:endParaRPr>
          </a:p>
          <a:p>
            <a:pPr marL="299085" marR="312420" indent="-28702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750" spc="-5" b="1">
                <a:latin typeface="Gadugi"/>
                <a:cs typeface="Gadugi"/>
              </a:rPr>
              <a:t>Aim:</a:t>
            </a:r>
            <a:r>
              <a:rPr dirty="0" sz="1750" spc="459" b="1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provide</a:t>
            </a:r>
            <a:r>
              <a:rPr dirty="0" sz="1750" spc="-3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a </a:t>
            </a:r>
            <a:r>
              <a:rPr dirty="0" sz="1750" spc="-5">
                <a:latin typeface="Gadugi"/>
                <a:cs typeface="Gadugi"/>
              </a:rPr>
              <a:t>single</a:t>
            </a:r>
            <a:r>
              <a:rPr dirty="0" sz="1750" spc="-2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access</a:t>
            </a:r>
            <a:r>
              <a:rPr dirty="0" sz="1750" spc="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point</a:t>
            </a:r>
            <a:r>
              <a:rPr dirty="0" sz="1750" spc="-3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for</a:t>
            </a:r>
            <a:r>
              <a:rPr dirty="0" sz="1750" spc="-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public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authorities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as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well</a:t>
            </a:r>
            <a:r>
              <a:rPr dirty="0" sz="1750" spc="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as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general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public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to</a:t>
            </a:r>
            <a:r>
              <a:rPr dirty="0" sz="1750" spc="-5">
                <a:latin typeface="Gadugi"/>
                <a:cs typeface="Gadugi"/>
              </a:rPr>
              <a:t> comment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on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legislative</a:t>
            </a:r>
            <a:r>
              <a:rPr dirty="0" sz="1750" spc="1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proposals</a:t>
            </a:r>
            <a:r>
              <a:rPr dirty="0" sz="1750" spc="-4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and</a:t>
            </a:r>
            <a:r>
              <a:rPr dirty="0" sz="1750" spc="-2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non-legislative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drafts.</a:t>
            </a:r>
            <a:endParaRPr sz="1750">
              <a:latin typeface="Gadugi"/>
              <a:cs typeface="Gadugi"/>
            </a:endParaRPr>
          </a:p>
          <a:p>
            <a:pPr marL="299085" marR="5080" indent="-28702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750" spc="-5" b="1">
                <a:latin typeface="Gadugi"/>
                <a:cs typeface="Gadugi"/>
              </a:rPr>
              <a:t>How it works</a:t>
            </a:r>
            <a:r>
              <a:rPr dirty="0" sz="1750" spc="-5">
                <a:latin typeface="Gadugi"/>
                <a:cs typeface="Gadugi"/>
              </a:rPr>
              <a:t>: members </a:t>
            </a:r>
            <a:r>
              <a:rPr dirty="0" sz="1750" spc="-20">
                <a:latin typeface="Gadugi"/>
                <a:cs typeface="Gadugi"/>
              </a:rPr>
              <a:t>of </a:t>
            </a:r>
            <a:r>
              <a:rPr dirty="0" sz="1750" spc="-5">
                <a:latin typeface="Gadugi"/>
                <a:cs typeface="Gadugi"/>
              </a:rPr>
              <a:t>the </a:t>
            </a:r>
            <a:r>
              <a:rPr dirty="0" sz="1750">
                <a:latin typeface="Gadugi"/>
                <a:cs typeface="Gadugi"/>
              </a:rPr>
              <a:t>general public </a:t>
            </a:r>
            <a:r>
              <a:rPr dirty="0" sz="1750" spc="-5">
                <a:latin typeface="Gadugi"/>
                <a:cs typeface="Gadugi"/>
              </a:rPr>
              <a:t>must </a:t>
            </a:r>
            <a:r>
              <a:rPr dirty="0" sz="1750" spc="-10">
                <a:latin typeface="Gadugi"/>
                <a:cs typeface="Gadugi"/>
              </a:rPr>
              <a:t>register </a:t>
            </a:r>
            <a:r>
              <a:rPr dirty="0" sz="1750">
                <a:latin typeface="Gadugi"/>
                <a:cs typeface="Gadugi"/>
              </a:rPr>
              <a:t>at </a:t>
            </a:r>
            <a:r>
              <a:rPr dirty="0" sz="1750" spc="-5">
                <a:latin typeface="Gadugi"/>
                <a:cs typeface="Gadugi"/>
              </a:rPr>
              <a:t>the government 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sz="1750" spc="5">
                <a:latin typeface="Gadugi"/>
                <a:cs typeface="Gadugi"/>
              </a:rPr>
              <a:t>portal</a:t>
            </a:r>
            <a:r>
              <a:rPr dirty="0" sz="1750" spc="4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and</a:t>
            </a:r>
            <a:r>
              <a:rPr dirty="0" sz="1750" spc="4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can</a:t>
            </a:r>
            <a:r>
              <a:rPr dirty="0" sz="1750" spc="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then</a:t>
            </a:r>
            <a:r>
              <a:rPr dirty="0" sz="1750" spc="5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submit</a:t>
            </a:r>
            <a:r>
              <a:rPr dirty="0" sz="1750" spc="3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written</a:t>
            </a:r>
            <a:r>
              <a:rPr dirty="0" sz="1750" spc="5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comments</a:t>
            </a:r>
            <a:r>
              <a:rPr dirty="0" sz="1750" spc="4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on</a:t>
            </a:r>
            <a:r>
              <a:rPr dirty="0" sz="1750" spc="5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any</a:t>
            </a:r>
            <a:r>
              <a:rPr dirty="0" sz="1750" spc="55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legislative</a:t>
            </a:r>
            <a:r>
              <a:rPr dirty="0" sz="1750" spc="7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proposal. 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Written </a:t>
            </a:r>
            <a:r>
              <a:rPr dirty="0" sz="1750" spc="-5">
                <a:latin typeface="Gadugi"/>
                <a:cs typeface="Gadugi"/>
              </a:rPr>
              <a:t>comments can either </a:t>
            </a:r>
            <a:r>
              <a:rPr dirty="0" sz="1750">
                <a:latin typeface="Gadugi"/>
                <a:cs typeface="Gadugi"/>
              </a:rPr>
              <a:t>be </a:t>
            </a:r>
            <a:r>
              <a:rPr dirty="0" sz="1750" spc="-5">
                <a:latin typeface="Gadugi"/>
                <a:cs typeface="Gadugi"/>
              </a:rPr>
              <a:t>submitted </a:t>
            </a:r>
            <a:r>
              <a:rPr dirty="0" sz="1750">
                <a:latin typeface="Gadugi"/>
                <a:cs typeface="Gadugi"/>
              </a:rPr>
              <a:t>as 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INDIVIDUAL </a:t>
            </a:r>
            <a:r>
              <a:rPr dirty="0" u="sng" sz="1750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or as </a:t>
            </a:r>
            <a:r>
              <a:rPr dirty="0" u="sng" sz="1750" spc="-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“COLLECTIVE 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u="sng" sz="1750" spc="-15">
                <a:uFill>
                  <a:solidFill>
                    <a:srgbClr val="000000"/>
                  </a:solidFill>
                </a:uFill>
                <a:latin typeface="Gadugi"/>
                <a:cs typeface="Gadugi"/>
              </a:rPr>
              <a:t>COMMENTS</a:t>
            </a:r>
            <a:r>
              <a:rPr dirty="0" sz="1750" spc="-15">
                <a:latin typeface="Gadugi"/>
                <a:cs typeface="Gadugi"/>
              </a:rPr>
              <a:t>”,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>
                <a:latin typeface="Gadugi"/>
                <a:cs typeface="Gadugi"/>
              </a:rPr>
              <a:t>which </a:t>
            </a:r>
            <a:r>
              <a:rPr dirty="0" sz="1750" spc="-5">
                <a:latin typeface="Gadugi"/>
                <a:cs typeface="Gadugi"/>
              </a:rPr>
              <a:t>individuals </a:t>
            </a:r>
            <a:r>
              <a:rPr dirty="0" sz="1750">
                <a:latin typeface="Gadugi"/>
                <a:cs typeface="Gadugi"/>
              </a:rPr>
              <a:t>or </a:t>
            </a:r>
            <a:r>
              <a:rPr dirty="0" sz="1750" spc="-5">
                <a:latin typeface="Gadugi"/>
                <a:cs typeface="Gadugi"/>
              </a:rPr>
              <a:t>organisations can signal their </a:t>
            </a:r>
            <a:r>
              <a:rPr dirty="0" sz="1750" spc="5">
                <a:latin typeface="Gadugi"/>
                <a:cs typeface="Gadugi"/>
              </a:rPr>
              <a:t>support. </a:t>
            </a:r>
            <a:r>
              <a:rPr dirty="0" sz="1750" spc="1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Whenever </a:t>
            </a:r>
            <a:r>
              <a:rPr dirty="0" sz="1750">
                <a:latin typeface="Gadugi"/>
                <a:cs typeface="Gadugi"/>
              </a:rPr>
              <a:t>a </a:t>
            </a:r>
            <a:r>
              <a:rPr dirty="0" sz="1750" spc="-5">
                <a:latin typeface="Gadugi"/>
                <a:cs typeface="Gadugi"/>
              </a:rPr>
              <a:t>comment </a:t>
            </a:r>
            <a:r>
              <a:rPr dirty="0" sz="1750" spc="-10">
                <a:latin typeface="Gadugi"/>
                <a:cs typeface="Gadugi"/>
              </a:rPr>
              <a:t>receives </a:t>
            </a:r>
            <a:r>
              <a:rPr dirty="0" sz="1750" spc="5">
                <a:latin typeface="Gadugi"/>
                <a:cs typeface="Gadugi"/>
              </a:rPr>
              <a:t>support </a:t>
            </a:r>
            <a:r>
              <a:rPr dirty="0" sz="1750" spc="-5">
                <a:latin typeface="Gadugi"/>
                <a:cs typeface="Gadugi"/>
              </a:rPr>
              <a:t>from </a:t>
            </a:r>
            <a:r>
              <a:rPr dirty="0" sz="1750">
                <a:latin typeface="Gadugi"/>
                <a:cs typeface="Gadugi"/>
              </a:rPr>
              <a:t>500 </a:t>
            </a:r>
            <a:r>
              <a:rPr dirty="0" sz="1750" spc="-5">
                <a:latin typeface="Gadugi"/>
                <a:cs typeface="Gadugi"/>
              </a:rPr>
              <a:t>individuals </a:t>
            </a:r>
            <a:r>
              <a:rPr dirty="0" sz="1750">
                <a:latin typeface="Gadugi"/>
                <a:cs typeface="Gadugi"/>
              </a:rPr>
              <a:t>or </a:t>
            </a:r>
            <a:r>
              <a:rPr dirty="0" sz="1750" spc="-5">
                <a:latin typeface="Gadugi"/>
                <a:cs typeface="Gadugi"/>
              </a:rPr>
              <a:t>organisations, 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ministries </a:t>
            </a:r>
            <a:r>
              <a:rPr dirty="0" sz="1750" spc="-10">
                <a:latin typeface="Gadugi"/>
                <a:cs typeface="Gadugi"/>
              </a:rPr>
              <a:t>are </a:t>
            </a:r>
            <a:r>
              <a:rPr dirty="0" sz="1750" spc="-5">
                <a:latin typeface="Gadugi"/>
                <a:cs typeface="Gadugi"/>
              </a:rPr>
              <a:t>obliged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 spc="-5">
                <a:latin typeface="Gadugi"/>
                <a:cs typeface="Gadugi"/>
              </a:rPr>
              <a:t>provide written feedback </a:t>
            </a:r>
            <a:r>
              <a:rPr dirty="0" sz="1750">
                <a:latin typeface="Gadugi"/>
                <a:cs typeface="Gadugi"/>
              </a:rPr>
              <a:t>on </a:t>
            </a:r>
            <a:r>
              <a:rPr dirty="0" sz="1750" spc="-5">
                <a:latin typeface="Gadugi"/>
                <a:cs typeface="Gadugi"/>
              </a:rPr>
              <a:t>the comment either </a:t>
            </a:r>
            <a:r>
              <a:rPr dirty="0" sz="1750">
                <a:latin typeface="Gadugi"/>
                <a:cs typeface="Gadugi"/>
              </a:rPr>
              <a:t>taking </a:t>
            </a:r>
            <a:r>
              <a:rPr dirty="0" sz="1750" spc="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 comment </a:t>
            </a:r>
            <a:r>
              <a:rPr dirty="0" sz="1750" spc="-10">
                <a:latin typeface="Gadugi"/>
                <a:cs typeface="Gadugi"/>
              </a:rPr>
              <a:t>into </a:t>
            </a:r>
            <a:r>
              <a:rPr dirty="0" sz="1750" spc="-5">
                <a:latin typeface="Gadugi"/>
                <a:cs typeface="Gadugi"/>
              </a:rPr>
              <a:t>consideration </a:t>
            </a:r>
            <a:r>
              <a:rPr dirty="0" sz="1750">
                <a:latin typeface="Gadugi"/>
                <a:cs typeface="Gadugi"/>
              </a:rPr>
              <a:t>for </a:t>
            </a:r>
            <a:r>
              <a:rPr dirty="0" sz="1750" spc="-5">
                <a:latin typeface="Gadugi"/>
                <a:cs typeface="Gadugi"/>
              </a:rPr>
              <a:t>the </a:t>
            </a:r>
            <a:r>
              <a:rPr dirty="0" sz="1750" spc="-10">
                <a:latin typeface="Gadugi"/>
                <a:cs typeface="Gadugi"/>
              </a:rPr>
              <a:t>legislative </a:t>
            </a:r>
            <a:r>
              <a:rPr dirty="0" sz="1750" spc="-5">
                <a:latin typeface="Gadugi"/>
                <a:cs typeface="Gadugi"/>
              </a:rPr>
              <a:t>proposal </a:t>
            </a:r>
            <a:r>
              <a:rPr dirty="0" sz="1750">
                <a:latin typeface="Gadugi"/>
                <a:cs typeface="Gadugi"/>
              </a:rPr>
              <a:t>or </a:t>
            </a:r>
            <a:r>
              <a:rPr dirty="0" sz="1750" spc="-5">
                <a:latin typeface="Gadugi"/>
                <a:cs typeface="Gadugi"/>
              </a:rPr>
              <a:t>explaining </a:t>
            </a:r>
            <a:r>
              <a:rPr dirty="0" sz="1750">
                <a:latin typeface="Gadugi"/>
                <a:cs typeface="Gadugi"/>
              </a:rPr>
              <a:t>why </a:t>
            </a:r>
            <a:r>
              <a:rPr dirty="0" sz="1750" spc="-5">
                <a:latin typeface="Gadugi"/>
                <a:cs typeface="Gadugi"/>
              </a:rPr>
              <a:t>the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comment </a:t>
            </a:r>
            <a:r>
              <a:rPr dirty="0" sz="1750">
                <a:latin typeface="Gadugi"/>
                <a:cs typeface="Gadugi"/>
              </a:rPr>
              <a:t>has not </a:t>
            </a:r>
            <a:r>
              <a:rPr dirty="0" sz="1750" spc="-5">
                <a:latin typeface="Gadugi"/>
                <a:cs typeface="Gadugi"/>
              </a:rPr>
              <a:t>been </a:t>
            </a:r>
            <a:r>
              <a:rPr dirty="0" sz="1750" spc="-10">
                <a:latin typeface="Gadugi"/>
                <a:cs typeface="Gadugi"/>
              </a:rPr>
              <a:t>taken into </a:t>
            </a:r>
            <a:r>
              <a:rPr dirty="0" sz="1750" spc="-5">
                <a:latin typeface="Gadugi"/>
                <a:cs typeface="Gadugi"/>
              </a:rPr>
              <a:t>account. The feedback provided is then </a:t>
            </a:r>
            <a:r>
              <a:rPr dirty="0" sz="1750" spc="5">
                <a:latin typeface="Gadugi"/>
                <a:cs typeface="Gadugi"/>
              </a:rPr>
              <a:t>part </a:t>
            </a:r>
            <a:r>
              <a:rPr dirty="0" sz="1750" spc="-20">
                <a:latin typeface="Gadugi"/>
                <a:cs typeface="Gadugi"/>
              </a:rPr>
              <a:t>of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dossier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submitted</a:t>
            </a:r>
            <a:r>
              <a:rPr dirty="0" sz="1750" spc="-40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 spc="-5">
                <a:latin typeface="Gadugi"/>
                <a:cs typeface="Gadugi"/>
              </a:rPr>
              <a:t>the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government</a:t>
            </a:r>
            <a:r>
              <a:rPr dirty="0" sz="1750" spc="-4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for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discussion.</a:t>
            </a:r>
            <a:endParaRPr sz="1750">
              <a:latin typeface="Gadugi"/>
              <a:cs typeface="Gadugi"/>
            </a:endParaRPr>
          </a:p>
          <a:p>
            <a:pPr marL="299085" marR="646430" indent="-28702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750" spc="-5" b="1">
                <a:latin typeface="Gadugi"/>
                <a:cs typeface="Gadugi"/>
              </a:rPr>
              <a:t>Key strengths:</a:t>
            </a:r>
            <a:r>
              <a:rPr dirty="0" sz="1750" b="1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possibility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>
                <a:latin typeface="Gadugi"/>
                <a:cs typeface="Gadugi"/>
              </a:rPr>
              <a:t>use </a:t>
            </a:r>
            <a:r>
              <a:rPr dirty="0" sz="1750" spc="-10">
                <a:latin typeface="Gadugi"/>
                <a:cs typeface="Gadugi"/>
              </a:rPr>
              <a:t>its structure </a:t>
            </a:r>
            <a:r>
              <a:rPr dirty="0" sz="1750">
                <a:latin typeface="Gadugi"/>
                <a:cs typeface="Gadugi"/>
              </a:rPr>
              <a:t>at </a:t>
            </a:r>
            <a:r>
              <a:rPr dirty="0" sz="1750" spc="-5">
                <a:latin typeface="Gadugi"/>
                <a:cs typeface="Gadugi"/>
              </a:rPr>
              <a:t>all stages </a:t>
            </a:r>
            <a:r>
              <a:rPr dirty="0" sz="1750" spc="-20">
                <a:latin typeface="Gadugi"/>
                <a:cs typeface="Gadugi"/>
              </a:rPr>
              <a:t>of </a:t>
            </a:r>
            <a:r>
              <a:rPr dirty="0" sz="1750">
                <a:latin typeface="Gadugi"/>
                <a:cs typeface="Gadugi"/>
              </a:rPr>
              <a:t>the </a:t>
            </a:r>
            <a:r>
              <a:rPr dirty="0" sz="1750" spc="-10">
                <a:latin typeface="Gadugi"/>
                <a:cs typeface="Gadugi"/>
              </a:rPr>
              <a:t>legislative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process</a:t>
            </a:r>
            <a:endParaRPr sz="1750">
              <a:latin typeface="Gadugi"/>
              <a:cs typeface="Gadugi"/>
            </a:endParaRPr>
          </a:p>
          <a:p>
            <a:pPr marL="299085" indent="-28702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750" spc="-10" b="1">
                <a:latin typeface="Gadugi"/>
                <a:cs typeface="Gadugi"/>
              </a:rPr>
              <a:t>Results</a:t>
            </a:r>
            <a:r>
              <a:rPr dirty="0" sz="1750" spc="-10">
                <a:latin typeface="Gadugi"/>
                <a:cs typeface="Gadugi"/>
              </a:rPr>
              <a:t>:</a:t>
            </a:r>
            <a:r>
              <a:rPr dirty="0" sz="1750" spc="1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practically</a:t>
            </a:r>
            <a:r>
              <a:rPr dirty="0" sz="1750" spc="1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all</a:t>
            </a:r>
            <a:r>
              <a:rPr dirty="0" sz="1750" spc="10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legislative</a:t>
            </a:r>
            <a:r>
              <a:rPr dirty="0" sz="1750" spc="-5">
                <a:latin typeface="Gadugi"/>
                <a:cs typeface="Gadugi"/>
              </a:rPr>
              <a:t> proposals</a:t>
            </a:r>
            <a:r>
              <a:rPr dirty="0" sz="1750" spc="-45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are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adjusted</a:t>
            </a:r>
            <a:r>
              <a:rPr dirty="0" sz="1750" spc="-3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following</a:t>
            </a:r>
            <a:r>
              <a:rPr dirty="0" sz="1750" spc="-2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</a:t>
            </a:r>
            <a:endParaRPr sz="1750">
              <a:latin typeface="Gadugi"/>
              <a:cs typeface="Gadugi"/>
            </a:endParaRPr>
          </a:p>
          <a:p>
            <a:pPr marL="299085">
              <a:lnSpc>
                <a:spcPct val="100000"/>
              </a:lnSpc>
            </a:pPr>
            <a:r>
              <a:rPr dirty="0" sz="1750" spc="-5">
                <a:latin typeface="Gadugi"/>
                <a:cs typeface="Gadugi"/>
              </a:rPr>
              <a:t>consultation</a:t>
            </a:r>
            <a:r>
              <a:rPr dirty="0" sz="1750" spc="-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process</a:t>
            </a:r>
            <a:endParaRPr sz="175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0890" y="6464604"/>
            <a:ext cx="21780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888888"/>
                </a:solidFill>
                <a:latin typeface="Gadugi"/>
                <a:cs typeface="Gadugi"/>
              </a:rPr>
              <a:t>32</a:t>
            </a:r>
            <a:endParaRPr sz="1400">
              <a:latin typeface="Gadugi"/>
              <a:cs typeface="Gadug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095" y="132969"/>
            <a:ext cx="45402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latin typeface="Gadugi"/>
                <a:cs typeface="Gadugi"/>
              </a:rPr>
              <a:t>Good</a:t>
            </a:r>
            <a:r>
              <a:rPr dirty="0" sz="2600" spc="-3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practices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on</a:t>
            </a:r>
            <a:r>
              <a:rPr dirty="0" sz="2600" spc="-2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PPCs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(3/3)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027" y="883412"/>
            <a:ext cx="8174990" cy="5598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00095" marR="302260" indent="-2943225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Gadugi"/>
                <a:cs typeface="Gadugi"/>
              </a:rPr>
              <a:t>Finland’s</a:t>
            </a:r>
            <a:r>
              <a:rPr dirty="0" sz="2000" spc="-25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website</a:t>
            </a:r>
            <a:r>
              <a:rPr dirty="0" sz="2000" spc="2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for</a:t>
            </a:r>
            <a:r>
              <a:rPr dirty="0" sz="200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early-stage</a:t>
            </a:r>
            <a:r>
              <a:rPr dirty="0" sz="2000" spc="-1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consultations</a:t>
            </a:r>
            <a:r>
              <a:rPr dirty="0" sz="2000" spc="-10" b="1">
                <a:latin typeface="Gadugi"/>
                <a:cs typeface="Gadugi"/>
              </a:rPr>
              <a:t> “Have</a:t>
            </a:r>
            <a:r>
              <a:rPr dirty="0" sz="2000" spc="15" b="1">
                <a:latin typeface="Gadugi"/>
                <a:cs typeface="Gadugi"/>
              </a:rPr>
              <a:t> </a:t>
            </a:r>
            <a:r>
              <a:rPr dirty="0" sz="2000" spc="-10" b="1">
                <a:latin typeface="Gadugi"/>
                <a:cs typeface="Gadugi"/>
              </a:rPr>
              <a:t>your</a:t>
            </a:r>
            <a:r>
              <a:rPr dirty="0" sz="2000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say” </a:t>
            </a:r>
            <a:r>
              <a:rPr dirty="0" sz="2000" spc="-535" b="1">
                <a:latin typeface="Gadugi"/>
                <a:cs typeface="Gadugi"/>
              </a:rPr>
              <a:t> </a:t>
            </a:r>
            <a:r>
              <a:rPr dirty="0" sz="2000" spc="-5" b="1">
                <a:latin typeface="Gadugi"/>
                <a:cs typeface="Gadugi"/>
              </a:rPr>
              <a:t>(otakantaa.fi)</a:t>
            </a:r>
            <a:endParaRPr sz="2000">
              <a:latin typeface="Gadugi"/>
              <a:cs typeface="Gadugi"/>
            </a:endParaRPr>
          </a:p>
          <a:p>
            <a:pPr marL="299085" marR="238125" indent="-28702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750" spc="-5" b="1">
                <a:latin typeface="Gadugi"/>
                <a:cs typeface="Gadugi"/>
              </a:rPr>
              <a:t>Aim: </a:t>
            </a:r>
            <a:r>
              <a:rPr dirty="0" sz="1750">
                <a:latin typeface="Gadugi"/>
                <a:cs typeface="Gadugi"/>
              </a:rPr>
              <a:t>as </a:t>
            </a:r>
            <a:r>
              <a:rPr dirty="0" sz="1750" spc="5">
                <a:latin typeface="Gadugi"/>
                <a:cs typeface="Gadugi"/>
              </a:rPr>
              <a:t>part </a:t>
            </a:r>
            <a:r>
              <a:rPr dirty="0" sz="1750" spc="-20">
                <a:latin typeface="Gadugi"/>
                <a:cs typeface="Gadugi"/>
              </a:rPr>
              <a:t>of </a:t>
            </a:r>
            <a:r>
              <a:rPr dirty="0" sz="1750" spc="-5">
                <a:latin typeface="Gadugi"/>
                <a:cs typeface="Gadugi"/>
              </a:rPr>
              <a:t>the “E-participation environment” </a:t>
            </a:r>
            <a:r>
              <a:rPr dirty="0" sz="1750" spc="-10">
                <a:latin typeface="Gadugi"/>
                <a:cs typeface="Gadugi"/>
              </a:rPr>
              <a:t>project </a:t>
            </a:r>
            <a:r>
              <a:rPr dirty="0" sz="1750" spc="-5">
                <a:latin typeface="Gadugi"/>
                <a:cs typeface="Gadugi"/>
              </a:rPr>
              <a:t>which </a:t>
            </a:r>
            <a:r>
              <a:rPr dirty="0" sz="1750" spc="-10">
                <a:latin typeface="Gadugi"/>
                <a:cs typeface="Gadugi"/>
              </a:rPr>
              <a:t>lasted </a:t>
            </a:r>
            <a:r>
              <a:rPr dirty="0" sz="1750" spc="-5">
                <a:latin typeface="Gadugi"/>
                <a:cs typeface="Gadugi"/>
              </a:rPr>
              <a:t>from 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2010-2014, the </a:t>
            </a:r>
            <a:r>
              <a:rPr dirty="0" sz="1750" spc="-10">
                <a:latin typeface="Gadugi"/>
                <a:cs typeface="Gadugi"/>
              </a:rPr>
              <a:t>eParticipation </a:t>
            </a:r>
            <a:r>
              <a:rPr dirty="0" sz="1750" spc="-5">
                <a:latin typeface="Gadugi"/>
                <a:cs typeface="Gadugi"/>
              </a:rPr>
              <a:t>platform otakantaa.fi </a:t>
            </a:r>
            <a:r>
              <a:rPr dirty="0" sz="1750">
                <a:latin typeface="Gadugi"/>
                <a:cs typeface="Gadugi"/>
              </a:rPr>
              <a:t>was </a:t>
            </a:r>
            <a:r>
              <a:rPr dirty="0" sz="1750" spc="-5">
                <a:latin typeface="Gadugi"/>
                <a:cs typeface="Gadugi"/>
              </a:rPr>
              <a:t>relaunched in order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enable better </a:t>
            </a:r>
            <a:r>
              <a:rPr dirty="0" sz="1750" spc="-10">
                <a:latin typeface="Gadugi"/>
                <a:cs typeface="Gadugi"/>
              </a:rPr>
              <a:t>interaction </a:t>
            </a:r>
            <a:r>
              <a:rPr dirty="0" sz="1750" spc="-5">
                <a:latin typeface="Gadugi"/>
                <a:cs typeface="Gadugi"/>
              </a:rPr>
              <a:t>with the </a:t>
            </a:r>
            <a:r>
              <a:rPr dirty="0" sz="1750" spc="-10">
                <a:latin typeface="Gadugi"/>
                <a:cs typeface="Gadugi"/>
              </a:rPr>
              <a:t>broader </a:t>
            </a:r>
            <a:r>
              <a:rPr dirty="0" sz="1750">
                <a:latin typeface="Gadugi"/>
                <a:cs typeface="Gadugi"/>
              </a:rPr>
              <a:t>public during </a:t>
            </a:r>
            <a:r>
              <a:rPr dirty="0" sz="1750" spc="-5">
                <a:latin typeface="Gadugi"/>
                <a:cs typeface="Gadugi"/>
              </a:rPr>
              <a:t>the early </a:t>
            </a:r>
            <a:r>
              <a:rPr dirty="0" sz="1750">
                <a:latin typeface="Gadugi"/>
                <a:cs typeface="Gadugi"/>
              </a:rPr>
              <a:t>phase </a:t>
            </a:r>
            <a:r>
              <a:rPr dirty="0" sz="1750" spc="-20">
                <a:latin typeface="Gadugi"/>
                <a:cs typeface="Gadugi"/>
              </a:rPr>
              <a:t>of 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policy-making.</a:t>
            </a:r>
            <a:endParaRPr sz="1750">
              <a:latin typeface="Gadugi"/>
              <a:cs typeface="Gadugi"/>
            </a:endParaRPr>
          </a:p>
          <a:p>
            <a:pPr marL="299085" marR="5080" indent="-28702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750" spc="-5" b="1">
                <a:latin typeface="Gadugi"/>
                <a:cs typeface="Gadugi"/>
              </a:rPr>
              <a:t>How it works</a:t>
            </a:r>
            <a:r>
              <a:rPr dirty="0" sz="1750" spc="-5">
                <a:latin typeface="Gadugi"/>
                <a:cs typeface="Gadugi"/>
              </a:rPr>
              <a:t>: the website allows </a:t>
            </a:r>
            <a:r>
              <a:rPr dirty="0" sz="1750">
                <a:latin typeface="Gadugi"/>
                <a:cs typeface="Gadugi"/>
              </a:rPr>
              <a:t>both public </a:t>
            </a:r>
            <a:r>
              <a:rPr dirty="0" sz="1750" spc="-10">
                <a:latin typeface="Gadugi"/>
                <a:cs typeface="Gadugi"/>
              </a:rPr>
              <a:t>officials </a:t>
            </a:r>
            <a:r>
              <a:rPr dirty="0" sz="1750" spc="-5">
                <a:latin typeface="Gadugi"/>
                <a:cs typeface="Gadugi"/>
              </a:rPr>
              <a:t>and members </a:t>
            </a:r>
            <a:r>
              <a:rPr dirty="0" sz="1750" spc="-20">
                <a:latin typeface="Gadugi"/>
                <a:cs typeface="Gadugi"/>
              </a:rPr>
              <a:t>of </a:t>
            </a:r>
            <a:r>
              <a:rPr dirty="0" sz="1750">
                <a:latin typeface="Gadugi"/>
                <a:cs typeface="Gadugi"/>
              </a:rPr>
              <a:t>the </a:t>
            </a:r>
            <a:r>
              <a:rPr dirty="0" sz="1750" spc="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general public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 spc="5">
                <a:latin typeface="Gadugi"/>
                <a:cs typeface="Gadugi"/>
              </a:rPr>
              <a:t>start </a:t>
            </a:r>
            <a:r>
              <a:rPr dirty="0" sz="1750" spc="-5">
                <a:latin typeface="Gadugi"/>
                <a:cs typeface="Gadugi"/>
              </a:rPr>
              <a:t>discussions </a:t>
            </a:r>
            <a:r>
              <a:rPr dirty="0" sz="1750">
                <a:latin typeface="Gadugi"/>
                <a:cs typeface="Gadugi"/>
              </a:rPr>
              <a:t>on </a:t>
            </a:r>
            <a:r>
              <a:rPr dirty="0" sz="1750" spc="-5">
                <a:latin typeface="Gadugi"/>
                <a:cs typeface="Gadugi"/>
              </a:rPr>
              <a:t>various topics (from </a:t>
            </a:r>
            <a:r>
              <a:rPr dirty="0" sz="1750">
                <a:latin typeface="Gadugi"/>
                <a:cs typeface="Gadugi"/>
              </a:rPr>
              <a:t>drafting new </a:t>
            </a:r>
            <a:r>
              <a:rPr dirty="0" sz="1750" spc="-5">
                <a:latin typeface="Gadugi"/>
                <a:cs typeface="Gadugi"/>
              </a:rPr>
              <a:t>laws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 spc="-5">
                <a:latin typeface="Gadugi"/>
                <a:cs typeface="Gadugi"/>
              </a:rPr>
              <a:t> mapping </a:t>
            </a:r>
            <a:r>
              <a:rPr dirty="0" sz="1750">
                <a:latin typeface="Gadugi"/>
                <a:cs typeface="Gadugi"/>
              </a:rPr>
              <a:t>needs and </a:t>
            </a:r>
            <a:r>
              <a:rPr dirty="0" sz="1750" spc="-5">
                <a:latin typeface="Gadugi"/>
                <a:cs typeface="Gadugi"/>
              </a:rPr>
              <a:t>ideas </a:t>
            </a:r>
            <a:r>
              <a:rPr dirty="0" sz="1750">
                <a:latin typeface="Gadugi"/>
                <a:cs typeface="Gadugi"/>
              </a:rPr>
              <a:t>for new </a:t>
            </a:r>
            <a:r>
              <a:rPr dirty="0" sz="1750" spc="-5">
                <a:latin typeface="Gadugi"/>
                <a:cs typeface="Gadugi"/>
              </a:rPr>
              <a:t>policies). </a:t>
            </a:r>
            <a:r>
              <a:rPr dirty="0" sz="1750">
                <a:latin typeface="Gadugi"/>
                <a:cs typeface="Gadugi"/>
              </a:rPr>
              <a:t>On the </a:t>
            </a:r>
            <a:r>
              <a:rPr dirty="0" sz="1750" spc="-5">
                <a:latin typeface="Gadugi"/>
                <a:cs typeface="Gadugi"/>
              </a:rPr>
              <a:t>platform, </a:t>
            </a:r>
            <a:r>
              <a:rPr dirty="0" sz="1750" spc="-10">
                <a:latin typeface="Gadugi"/>
                <a:cs typeface="Gadugi"/>
              </a:rPr>
              <a:t>projects </a:t>
            </a:r>
            <a:r>
              <a:rPr dirty="0" sz="1750">
                <a:latin typeface="Gadugi"/>
                <a:cs typeface="Gadugi"/>
              </a:rPr>
              <a:t>and </a:t>
            </a:r>
            <a:r>
              <a:rPr dirty="0" sz="1750" spc="5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initiatives are </a:t>
            </a:r>
            <a:r>
              <a:rPr dirty="0" sz="1750" spc="-5">
                <a:latin typeface="Gadugi"/>
                <a:cs typeface="Gadugi"/>
              </a:rPr>
              <a:t>categorised </a:t>
            </a:r>
            <a:r>
              <a:rPr dirty="0" sz="1750">
                <a:latin typeface="Gadugi"/>
                <a:cs typeface="Gadugi"/>
              </a:rPr>
              <a:t>by geography </a:t>
            </a:r>
            <a:r>
              <a:rPr dirty="0" sz="1750" spc="-5">
                <a:latin typeface="Gadugi"/>
                <a:cs typeface="Gadugi"/>
              </a:rPr>
              <a:t>(i.e., if </a:t>
            </a:r>
            <a:r>
              <a:rPr dirty="0" sz="1750">
                <a:latin typeface="Gadugi"/>
                <a:cs typeface="Gadugi"/>
              </a:rPr>
              <a:t>a </a:t>
            </a:r>
            <a:r>
              <a:rPr dirty="0" sz="1750" spc="-5">
                <a:latin typeface="Gadugi"/>
                <a:cs typeface="Gadugi"/>
              </a:rPr>
              <a:t>topic is specifically </a:t>
            </a:r>
            <a:r>
              <a:rPr dirty="0" sz="1750" spc="-10">
                <a:latin typeface="Gadugi"/>
                <a:cs typeface="Gadugi"/>
              </a:rPr>
              <a:t>relevant </a:t>
            </a:r>
            <a:r>
              <a:rPr dirty="0" sz="1750">
                <a:latin typeface="Gadugi"/>
                <a:cs typeface="Gadugi"/>
              </a:rPr>
              <a:t>for </a:t>
            </a:r>
            <a:r>
              <a:rPr dirty="0" sz="1750" spc="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certain </a:t>
            </a:r>
            <a:r>
              <a:rPr dirty="0" sz="1750" spc="-5">
                <a:latin typeface="Gadugi"/>
                <a:cs typeface="Gadugi"/>
              </a:rPr>
              <a:t>cities </a:t>
            </a:r>
            <a:r>
              <a:rPr dirty="0" sz="1750">
                <a:latin typeface="Gadugi"/>
                <a:cs typeface="Gadugi"/>
              </a:rPr>
              <a:t>or </a:t>
            </a:r>
            <a:r>
              <a:rPr dirty="0" sz="1750" spc="-5">
                <a:latin typeface="Gadugi"/>
                <a:cs typeface="Gadugi"/>
              </a:rPr>
              <a:t>regions within Finland) </a:t>
            </a:r>
            <a:r>
              <a:rPr dirty="0" sz="1750">
                <a:latin typeface="Gadugi"/>
                <a:cs typeface="Gadugi"/>
              </a:rPr>
              <a:t>and by </a:t>
            </a:r>
            <a:r>
              <a:rPr dirty="0" sz="1750" spc="-10">
                <a:latin typeface="Gadugi"/>
                <a:cs typeface="Gadugi"/>
              </a:rPr>
              <a:t>keywords </a:t>
            </a:r>
            <a:r>
              <a:rPr dirty="0" sz="1750">
                <a:latin typeface="Gadugi"/>
                <a:cs typeface="Gadugi"/>
              </a:rPr>
              <a:t>which </a:t>
            </a:r>
            <a:r>
              <a:rPr dirty="0" sz="1750" spc="-5">
                <a:latin typeface="Gadugi"/>
                <a:cs typeface="Gadugi"/>
              </a:rPr>
              <a:t>can </a:t>
            </a:r>
            <a:r>
              <a:rPr dirty="0" sz="1750">
                <a:latin typeface="Gadugi"/>
                <a:cs typeface="Gadugi"/>
              </a:rPr>
              <a:t>be </a:t>
            </a:r>
            <a:r>
              <a:rPr dirty="0" sz="1750" spc="-5">
                <a:latin typeface="Gadugi"/>
                <a:cs typeface="Gadugi"/>
              </a:rPr>
              <a:t>chosen </a:t>
            </a:r>
            <a:r>
              <a:rPr dirty="0" sz="1750">
                <a:latin typeface="Gadugi"/>
                <a:cs typeface="Gadugi"/>
              </a:rPr>
              <a:t>by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initiators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 spc="-20">
                <a:latin typeface="Gadugi"/>
                <a:cs typeface="Gadugi"/>
              </a:rPr>
              <a:t>of</a:t>
            </a:r>
            <a:r>
              <a:rPr dirty="0" sz="1750" spc="-10">
                <a:latin typeface="Gadugi"/>
                <a:cs typeface="Gadugi"/>
              </a:rPr>
              <a:t> projects.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 spc="-95">
                <a:latin typeface="Gadugi"/>
                <a:cs typeface="Gadugi"/>
              </a:rPr>
              <a:t>To</a:t>
            </a:r>
            <a:r>
              <a:rPr dirty="0" sz="1750" spc="-5">
                <a:latin typeface="Gadugi"/>
                <a:cs typeface="Gadugi"/>
              </a:rPr>
              <a:t> participate,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two</a:t>
            </a:r>
            <a:r>
              <a:rPr dirty="0" sz="1750" spc="-3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different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tools</a:t>
            </a:r>
            <a:r>
              <a:rPr dirty="0" sz="1750" spc="-3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exist: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discussion </a:t>
            </a:r>
            <a:r>
              <a:rPr dirty="0" sz="1750">
                <a:latin typeface="Gadugi"/>
                <a:cs typeface="Gadugi"/>
              </a:rPr>
              <a:t> forums and </a:t>
            </a:r>
            <a:r>
              <a:rPr dirty="0" sz="1750" spc="-5">
                <a:latin typeface="Gadugi"/>
                <a:cs typeface="Gadugi"/>
              </a:rPr>
              <a:t>web </a:t>
            </a:r>
            <a:r>
              <a:rPr dirty="0" sz="1750" spc="5">
                <a:latin typeface="Gadugi"/>
                <a:cs typeface="Gadugi"/>
              </a:rPr>
              <a:t>surveys. </a:t>
            </a:r>
            <a:r>
              <a:rPr dirty="0" sz="1750" spc="-5">
                <a:latin typeface="Gadugi"/>
                <a:cs typeface="Gadugi"/>
              </a:rPr>
              <a:t>The inputs </a:t>
            </a:r>
            <a:r>
              <a:rPr dirty="0" sz="1750" spc="5">
                <a:latin typeface="Gadugi"/>
                <a:cs typeface="Gadugi"/>
              </a:rPr>
              <a:t>vary </a:t>
            </a:r>
            <a:r>
              <a:rPr dirty="0" sz="1750" spc="-5">
                <a:latin typeface="Gadugi"/>
                <a:cs typeface="Gadugi"/>
              </a:rPr>
              <a:t>between long </a:t>
            </a:r>
            <a:r>
              <a:rPr dirty="0" sz="1750">
                <a:latin typeface="Gadugi"/>
                <a:cs typeface="Gadugi"/>
              </a:rPr>
              <a:t>and </a:t>
            </a:r>
            <a:r>
              <a:rPr dirty="0" sz="1750" spc="-5">
                <a:latin typeface="Gadugi"/>
                <a:cs typeface="Gadugi"/>
              </a:rPr>
              <a:t>detailed comments 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with some idea </a:t>
            </a:r>
            <a:r>
              <a:rPr dirty="0" sz="1750">
                <a:latin typeface="Gadugi"/>
                <a:cs typeface="Gadugi"/>
              </a:rPr>
              <a:t>or </a:t>
            </a:r>
            <a:r>
              <a:rPr dirty="0" sz="1750" spc="-5">
                <a:latin typeface="Gadugi"/>
                <a:cs typeface="Gadugi"/>
              </a:rPr>
              <a:t>evidence and </a:t>
            </a:r>
            <a:r>
              <a:rPr dirty="0" sz="1750" spc="5">
                <a:latin typeface="Gadugi"/>
                <a:cs typeface="Gadugi"/>
              </a:rPr>
              <a:t>short </a:t>
            </a:r>
            <a:r>
              <a:rPr dirty="0" sz="1750">
                <a:latin typeface="Gadugi"/>
                <a:cs typeface="Gadugi"/>
              </a:rPr>
              <a:t>opinions or </a:t>
            </a:r>
            <a:r>
              <a:rPr dirty="0" sz="1750" spc="-10">
                <a:latin typeface="Gadugi"/>
                <a:cs typeface="Gadugi"/>
              </a:rPr>
              <a:t>votes </a:t>
            </a:r>
            <a:r>
              <a:rPr dirty="0" sz="1750" spc="-5">
                <a:latin typeface="Gadugi"/>
                <a:cs typeface="Gadugi"/>
              </a:rPr>
              <a:t>signalling participants’ 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agreement</a:t>
            </a:r>
            <a:r>
              <a:rPr dirty="0" sz="1750" spc="-2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or</a:t>
            </a:r>
            <a:r>
              <a:rPr dirty="0" sz="1750" spc="15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disagreement. </a:t>
            </a:r>
            <a:r>
              <a:rPr dirty="0" sz="1750" spc="-5">
                <a:latin typeface="Gadugi"/>
                <a:cs typeface="Gadugi"/>
              </a:rPr>
              <a:t>The </a:t>
            </a:r>
            <a:r>
              <a:rPr dirty="0" sz="1750" spc="-10">
                <a:latin typeface="Gadugi"/>
                <a:cs typeface="Gadugi"/>
              </a:rPr>
              <a:t>initiator</a:t>
            </a:r>
            <a:r>
              <a:rPr dirty="0" sz="1750" spc="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provides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a</a:t>
            </a:r>
            <a:r>
              <a:rPr dirty="0" sz="1750" spc="-5">
                <a:latin typeface="Gadugi"/>
                <a:cs typeface="Gadugi"/>
              </a:rPr>
              <a:t> </a:t>
            </a:r>
            <a:r>
              <a:rPr dirty="0" sz="1750" spc="5">
                <a:latin typeface="Gadugi"/>
                <a:cs typeface="Gadugi"/>
              </a:rPr>
              <a:t>summary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 spc="-20">
                <a:latin typeface="Gadugi"/>
                <a:cs typeface="Gadugi"/>
              </a:rPr>
              <a:t>of</a:t>
            </a:r>
            <a:r>
              <a:rPr dirty="0" sz="1750" spc="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 </a:t>
            </a:r>
            <a:r>
              <a:rPr dirty="0" sz="1750">
                <a:latin typeface="Gadugi"/>
                <a:cs typeface="Gadugi"/>
              </a:rPr>
              <a:t>discussions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or </a:t>
            </a:r>
            <a:r>
              <a:rPr dirty="0" sz="1750" spc="-5">
                <a:latin typeface="Gadugi"/>
                <a:cs typeface="Gadugi"/>
              </a:rPr>
              <a:t>the results </a:t>
            </a:r>
            <a:r>
              <a:rPr dirty="0" sz="1750" spc="-20">
                <a:latin typeface="Gadugi"/>
                <a:cs typeface="Gadugi"/>
              </a:rPr>
              <a:t>of </a:t>
            </a:r>
            <a:r>
              <a:rPr dirty="0" sz="1750" spc="-5">
                <a:latin typeface="Gadugi"/>
                <a:cs typeface="Gadugi"/>
              </a:rPr>
              <a:t>the survey, </a:t>
            </a:r>
            <a:r>
              <a:rPr dirty="0" sz="1750">
                <a:latin typeface="Gadugi"/>
                <a:cs typeface="Gadugi"/>
              </a:rPr>
              <a:t>which </a:t>
            </a:r>
            <a:r>
              <a:rPr dirty="0" sz="1750" spc="-5">
                <a:latin typeface="Gadugi"/>
                <a:cs typeface="Gadugi"/>
              </a:rPr>
              <a:t>is attached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 spc="-5">
                <a:latin typeface="Gadugi"/>
                <a:cs typeface="Gadugi"/>
              </a:rPr>
              <a:t>other </a:t>
            </a:r>
            <a:r>
              <a:rPr dirty="0" sz="1750">
                <a:latin typeface="Gadugi"/>
                <a:cs typeface="Gadugi"/>
              </a:rPr>
              <a:t>drafting </a:t>
            </a:r>
            <a:r>
              <a:rPr dirty="0" sz="1750" spc="-5">
                <a:latin typeface="Gadugi"/>
                <a:cs typeface="Gadugi"/>
              </a:rPr>
              <a:t>material </a:t>
            </a:r>
            <a:r>
              <a:rPr dirty="0" sz="1750">
                <a:latin typeface="Gadugi"/>
                <a:cs typeface="Gadugi"/>
              </a:rPr>
              <a:t>used </a:t>
            </a:r>
            <a:r>
              <a:rPr dirty="0" sz="1750" spc="-5">
                <a:latin typeface="Gadugi"/>
                <a:cs typeface="Gadugi"/>
              </a:rPr>
              <a:t>in </a:t>
            </a:r>
            <a:r>
              <a:rPr dirty="0" sz="175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decision-making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process.</a:t>
            </a:r>
            <a:endParaRPr sz="1750">
              <a:latin typeface="Gadugi"/>
              <a:cs typeface="Gadugi"/>
            </a:endParaRPr>
          </a:p>
          <a:p>
            <a:pPr algn="just" marL="299085" marR="125730" indent="-28702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1750" spc="-5" b="1">
                <a:latin typeface="Gadugi"/>
                <a:cs typeface="Gadugi"/>
              </a:rPr>
              <a:t>Key strengths:</a:t>
            </a:r>
            <a:r>
              <a:rPr dirty="0" sz="1750" b="1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platform is flexible </a:t>
            </a:r>
            <a:r>
              <a:rPr dirty="0" sz="1750">
                <a:latin typeface="Gadugi"/>
                <a:cs typeface="Gadugi"/>
              </a:rPr>
              <a:t>and </a:t>
            </a:r>
            <a:r>
              <a:rPr dirty="0" sz="1750" spc="-5">
                <a:latin typeface="Gadugi"/>
                <a:cs typeface="Gadugi"/>
              </a:rPr>
              <a:t>simple, possibility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>
                <a:latin typeface="Gadugi"/>
                <a:cs typeface="Gadugi"/>
              </a:rPr>
              <a:t>use </a:t>
            </a:r>
            <a:r>
              <a:rPr dirty="0" sz="1750" spc="-10">
                <a:latin typeface="Gadugi"/>
                <a:cs typeface="Gadugi"/>
              </a:rPr>
              <a:t>its structure </a:t>
            </a:r>
            <a:r>
              <a:rPr dirty="0" sz="1750">
                <a:latin typeface="Gadugi"/>
                <a:cs typeface="Gadugi"/>
              </a:rPr>
              <a:t>at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all stages </a:t>
            </a:r>
            <a:r>
              <a:rPr dirty="0" sz="1750" spc="-20">
                <a:latin typeface="Gadugi"/>
                <a:cs typeface="Gadugi"/>
              </a:rPr>
              <a:t>of </a:t>
            </a:r>
            <a:r>
              <a:rPr dirty="0" sz="1750" spc="-5">
                <a:latin typeface="Gadugi"/>
                <a:cs typeface="Gadugi"/>
              </a:rPr>
              <a:t>the </a:t>
            </a:r>
            <a:r>
              <a:rPr dirty="0" sz="1750" spc="-10">
                <a:latin typeface="Gadugi"/>
                <a:cs typeface="Gadugi"/>
              </a:rPr>
              <a:t>legislative </a:t>
            </a:r>
            <a:r>
              <a:rPr dirty="0" sz="1750" spc="-5">
                <a:latin typeface="Gadugi"/>
                <a:cs typeface="Gadugi"/>
              </a:rPr>
              <a:t>process; feedback </a:t>
            </a:r>
            <a:r>
              <a:rPr dirty="0" sz="1750" spc="-10">
                <a:latin typeface="Gadugi"/>
                <a:cs typeface="Gadugi"/>
              </a:rPr>
              <a:t>collected </a:t>
            </a:r>
            <a:r>
              <a:rPr dirty="0" sz="1750" spc="-5">
                <a:latin typeface="Gadugi"/>
                <a:cs typeface="Gadugi"/>
              </a:rPr>
              <a:t>in </a:t>
            </a:r>
            <a:r>
              <a:rPr dirty="0" sz="1750">
                <a:latin typeface="Gadugi"/>
                <a:cs typeface="Gadugi"/>
              </a:rPr>
              <a:t>a </a:t>
            </a:r>
            <a:r>
              <a:rPr dirty="0" sz="1750" spc="5">
                <a:latin typeface="Gadugi"/>
                <a:cs typeface="Gadugi"/>
              </a:rPr>
              <a:t>short </a:t>
            </a:r>
            <a:r>
              <a:rPr dirty="0" sz="1750" spc="-5">
                <a:latin typeface="Gadugi"/>
                <a:cs typeface="Gadugi"/>
              </a:rPr>
              <a:t>time thanks </a:t>
            </a:r>
            <a:r>
              <a:rPr dirty="0" sz="1750" spc="-10">
                <a:latin typeface="Gadugi"/>
                <a:cs typeface="Gadugi"/>
              </a:rPr>
              <a:t>to </a:t>
            </a:r>
            <a:r>
              <a:rPr dirty="0" sz="1750" spc="-46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the</a:t>
            </a:r>
            <a:r>
              <a:rPr dirty="0" sz="1750" spc="-20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tools</a:t>
            </a:r>
            <a:endParaRPr sz="1750">
              <a:latin typeface="Gadugi"/>
              <a:cs typeface="Gadug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027" y="6509715"/>
            <a:ext cx="715200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750" spc="-10" b="1">
                <a:latin typeface="Gadugi"/>
                <a:cs typeface="Gadugi"/>
              </a:rPr>
              <a:t>Results</a:t>
            </a:r>
            <a:r>
              <a:rPr dirty="0" sz="1750" spc="-10">
                <a:latin typeface="Gadugi"/>
                <a:cs typeface="Gadugi"/>
              </a:rPr>
              <a:t>:</a:t>
            </a:r>
            <a:r>
              <a:rPr dirty="0" sz="1750" spc="2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by</a:t>
            </a:r>
            <a:r>
              <a:rPr dirty="0" sz="1750" spc="-5">
                <a:latin typeface="Gadugi"/>
                <a:cs typeface="Gadugi"/>
              </a:rPr>
              <a:t> </a:t>
            </a:r>
            <a:r>
              <a:rPr dirty="0" sz="1750" spc="5">
                <a:latin typeface="Gadugi"/>
                <a:cs typeface="Gadugi"/>
              </a:rPr>
              <a:t>January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2016,</a:t>
            </a:r>
            <a:r>
              <a:rPr dirty="0" sz="1750" spc="-40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354</a:t>
            </a:r>
            <a:r>
              <a:rPr dirty="0" sz="1750" spc="-30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projects </a:t>
            </a:r>
            <a:r>
              <a:rPr dirty="0" sz="1750">
                <a:latin typeface="Gadugi"/>
                <a:cs typeface="Gadugi"/>
              </a:rPr>
              <a:t>or</a:t>
            </a:r>
            <a:r>
              <a:rPr dirty="0" sz="1750" spc="-5">
                <a:latin typeface="Gadugi"/>
                <a:cs typeface="Gadugi"/>
              </a:rPr>
              <a:t> </a:t>
            </a:r>
            <a:r>
              <a:rPr dirty="0" sz="1750" spc="-10">
                <a:latin typeface="Gadugi"/>
                <a:cs typeface="Gadugi"/>
              </a:rPr>
              <a:t>initiatives</a:t>
            </a:r>
            <a:r>
              <a:rPr dirty="0" sz="1750" spc="1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have</a:t>
            </a:r>
            <a:r>
              <a:rPr dirty="0" sz="1750" spc="-10">
                <a:latin typeface="Gadugi"/>
                <a:cs typeface="Gadugi"/>
              </a:rPr>
              <a:t> </a:t>
            </a:r>
            <a:r>
              <a:rPr dirty="0" sz="1750" spc="-5">
                <a:latin typeface="Gadugi"/>
                <a:cs typeface="Gadugi"/>
              </a:rPr>
              <a:t>been</a:t>
            </a:r>
            <a:r>
              <a:rPr dirty="0" sz="1750" spc="-15">
                <a:latin typeface="Gadugi"/>
                <a:cs typeface="Gadugi"/>
              </a:rPr>
              <a:t> </a:t>
            </a:r>
            <a:r>
              <a:rPr dirty="0" sz="1750">
                <a:latin typeface="Gadugi"/>
                <a:cs typeface="Gadugi"/>
              </a:rPr>
              <a:t>started.</a:t>
            </a:r>
            <a:endParaRPr sz="175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95" y="132969"/>
            <a:ext cx="454088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5" b="1">
                <a:latin typeface="Gadugi"/>
                <a:cs typeface="Gadugi"/>
              </a:rPr>
              <a:t>Relevant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OECD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work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on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PPCs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33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72262" y="1111707"/>
            <a:ext cx="7481570" cy="5391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229235"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SzPct val="95454"/>
              <a:buFont typeface="Wingdings"/>
              <a:buChar char=""/>
              <a:tabLst>
                <a:tab pos="355600" algn="l"/>
              </a:tabLst>
            </a:pPr>
            <a:r>
              <a:rPr dirty="0" u="sng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Recommendation</a:t>
            </a:r>
            <a:r>
              <a:rPr dirty="0" u="sng" sz="2200" spc="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 </a:t>
            </a:r>
            <a:r>
              <a:rPr dirty="0" u="sng" sz="22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of</a:t>
            </a:r>
            <a:r>
              <a:rPr dirty="0" u="sng" sz="2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 the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Council</a:t>
            </a:r>
            <a:r>
              <a:rPr dirty="0" u="sng" sz="22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on</a:t>
            </a:r>
            <a:r>
              <a:rPr dirty="0" u="sng" sz="22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Regulatory</a:t>
            </a:r>
            <a:r>
              <a:rPr dirty="0" u="sng" sz="22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 </a:t>
            </a:r>
            <a:r>
              <a:rPr dirty="0" u="sng" sz="2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Policy</a:t>
            </a:r>
            <a:r>
              <a:rPr dirty="0" u="sng" sz="2200" spc="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and</a:t>
            </a:r>
            <a:endParaRPr sz="2200">
              <a:latin typeface="Gadugi"/>
              <a:cs typeface="Gadugi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Governance</a:t>
            </a:r>
            <a:r>
              <a:rPr dirty="0" u="sng" sz="22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 </a:t>
            </a:r>
            <a:r>
              <a:rPr dirty="0" u="sng" sz="2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2"/>
              </a:rPr>
              <a:t>(2012)</a:t>
            </a:r>
            <a:endParaRPr sz="2200">
              <a:latin typeface="Gadugi"/>
              <a:cs typeface="Gadugi"/>
            </a:endParaRPr>
          </a:p>
          <a:p>
            <a:pPr marL="355600" indent="-229235">
              <a:lnSpc>
                <a:spcPct val="100000"/>
              </a:lnSpc>
              <a:spcBef>
                <a:spcPts val="525"/>
              </a:spcBef>
              <a:buClr>
                <a:srgbClr val="001F5F"/>
              </a:buClr>
              <a:buSzPct val="95454"/>
              <a:buFont typeface="Wingdings"/>
              <a:buChar char=""/>
              <a:tabLst>
                <a:tab pos="355600" algn="l"/>
              </a:tabLst>
            </a:pP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3"/>
              </a:rPr>
              <a:t>OECD</a:t>
            </a:r>
            <a:r>
              <a:rPr dirty="0" u="sng" sz="2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3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3"/>
              </a:rPr>
              <a:t>Regulatory</a:t>
            </a:r>
            <a:r>
              <a:rPr dirty="0" u="sng" sz="22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3"/>
              </a:rPr>
              <a:t> </a:t>
            </a:r>
            <a:r>
              <a:rPr dirty="0" u="sng" sz="2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3"/>
              </a:rPr>
              <a:t>Policy</a:t>
            </a:r>
            <a:r>
              <a:rPr dirty="0" u="sng" sz="22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3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3"/>
              </a:rPr>
              <a:t>Outlook</a:t>
            </a:r>
            <a:r>
              <a:rPr dirty="0" u="sng" sz="2200" spc="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3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3"/>
              </a:rPr>
              <a:t>(2015)</a:t>
            </a:r>
            <a:endParaRPr sz="2200">
              <a:latin typeface="Gadugi"/>
              <a:cs typeface="Gadugi"/>
            </a:endParaRPr>
          </a:p>
          <a:p>
            <a:pPr marL="355600" indent="-229235">
              <a:lnSpc>
                <a:spcPct val="100000"/>
              </a:lnSpc>
              <a:spcBef>
                <a:spcPts val="530"/>
              </a:spcBef>
              <a:buClr>
                <a:srgbClr val="001F5F"/>
              </a:buClr>
              <a:buSzPct val="95454"/>
              <a:buFont typeface="Wingdings"/>
              <a:buChar char=""/>
              <a:tabLst>
                <a:tab pos="355600" algn="l"/>
              </a:tabLst>
            </a:pP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4"/>
              </a:rPr>
              <a:t>Regulatory</a:t>
            </a:r>
            <a:r>
              <a:rPr dirty="0" u="sng" sz="22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4"/>
              </a:rPr>
              <a:t> </a:t>
            </a:r>
            <a:r>
              <a:rPr dirty="0" u="sng" sz="2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4"/>
              </a:rPr>
              <a:t>Policy</a:t>
            </a:r>
            <a:r>
              <a:rPr dirty="0" u="sng" sz="22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4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4"/>
              </a:rPr>
              <a:t>by</a:t>
            </a:r>
            <a:r>
              <a:rPr dirty="0" u="sng" sz="22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4"/>
              </a:rPr>
              <a:t> Country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4"/>
              </a:rPr>
              <a:t>(2015)</a:t>
            </a:r>
            <a:endParaRPr sz="2200">
              <a:latin typeface="Gadugi"/>
              <a:cs typeface="Gadugi"/>
            </a:endParaRPr>
          </a:p>
          <a:p>
            <a:pPr marL="355600" indent="-229235">
              <a:lnSpc>
                <a:spcPct val="100000"/>
              </a:lnSpc>
              <a:spcBef>
                <a:spcPts val="530"/>
              </a:spcBef>
              <a:buClr>
                <a:srgbClr val="001F5F"/>
              </a:buClr>
              <a:buSzPct val="95454"/>
              <a:buFont typeface="Wingdings"/>
              <a:buChar char=""/>
              <a:tabLst>
                <a:tab pos="355600" algn="l"/>
              </a:tabLst>
            </a:pP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5"/>
              </a:rPr>
              <a:t>Measuring</a:t>
            </a:r>
            <a:r>
              <a:rPr dirty="0" u="sng" sz="2200" spc="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5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5"/>
              </a:rPr>
              <a:t>Regulatory</a:t>
            </a:r>
            <a:r>
              <a:rPr dirty="0" u="sng" sz="2200" spc="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5"/>
              </a:rPr>
              <a:t> </a:t>
            </a:r>
            <a:r>
              <a:rPr dirty="0" u="sng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5"/>
              </a:rPr>
              <a:t>Performance</a:t>
            </a:r>
            <a:r>
              <a:rPr dirty="0" u="sng" sz="2200" spc="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5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5"/>
              </a:rPr>
              <a:t>(2015)</a:t>
            </a:r>
            <a:endParaRPr sz="2200">
              <a:latin typeface="Gadugi"/>
              <a:cs typeface="Gadugi"/>
            </a:endParaRPr>
          </a:p>
          <a:p>
            <a:pPr marL="354965" marR="252095" indent="-228600">
              <a:lnSpc>
                <a:spcPct val="100000"/>
              </a:lnSpc>
              <a:spcBef>
                <a:spcPts val="530"/>
              </a:spcBef>
              <a:buClr>
                <a:srgbClr val="001F5F"/>
              </a:buClr>
              <a:buSzPct val="95454"/>
              <a:buFont typeface="Wingdings"/>
              <a:buChar char=""/>
              <a:tabLst>
                <a:tab pos="355600" algn="l"/>
              </a:tabLst>
            </a:pP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Indicators</a:t>
            </a:r>
            <a:r>
              <a:rPr dirty="0" u="sng" sz="2200" spc="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 </a:t>
            </a:r>
            <a:r>
              <a:rPr dirty="0" u="sng" sz="22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of</a:t>
            </a:r>
            <a:r>
              <a:rPr dirty="0" u="sng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Regulatory</a:t>
            </a:r>
            <a:r>
              <a:rPr dirty="0" u="sng" sz="22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 </a:t>
            </a:r>
            <a:r>
              <a:rPr dirty="0" u="sng" sz="2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Policy</a:t>
            </a:r>
            <a:r>
              <a:rPr dirty="0" u="sng" sz="2200" spc="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and</a:t>
            </a:r>
            <a:r>
              <a:rPr dirty="0" u="sng" sz="22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Governance:</a:t>
            </a:r>
            <a:r>
              <a:rPr dirty="0" u="sng" sz="22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Design, </a:t>
            </a:r>
            <a:r>
              <a:rPr dirty="0" sz="2200" spc="-585">
                <a:solidFill>
                  <a:srgbClr val="0000FF"/>
                </a:solidFill>
                <a:latin typeface="Gadugi"/>
                <a:cs typeface="Gadugi"/>
                <a:hlinkClick r:id="rId6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Methodology</a:t>
            </a:r>
            <a:r>
              <a:rPr dirty="0" u="sng" sz="2200" spc="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and</a:t>
            </a:r>
            <a:r>
              <a:rPr dirty="0" u="sng" sz="22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 </a:t>
            </a:r>
            <a:r>
              <a:rPr dirty="0" u="sng" sz="22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Key</a:t>
            </a:r>
            <a:r>
              <a:rPr dirty="0" u="sng" sz="2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 </a:t>
            </a:r>
            <a:r>
              <a:rPr dirty="0" u="sng" sz="22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Results</a:t>
            </a:r>
            <a:r>
              <a:rPr dirty="0" u="sng" sz="2200" spc="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(2015)</a:t>
            </a:r>
            <a:endParaRPr sz="2200">
              <a:latin typeface="Gadugi"/>
              <a:cs typeface="Gadugi"/>
            </a:endParaRPr>
          </a:p>
          <a:p>
            <a:pPr marL="354965" marR="360045" indent="-228600">
              <a:lnSpc>
                <a:spcPct val="100000"/>
              </a:lnSpc>
              <a:spcBef>
                <a:spcPts val="525"/>
              </a:spcBef>
              <a:buClr>
                <a:srgbClr val="001F5F"/>
              </a:buClr>
              <a:buSzPct val="95454"/>
              <a:buFont typeface="Wingdings"/>
              <a:buChar char=""/>
              <a:tabLst>
                <a:tab pos="355600" algn="l"/>
              </a:tabLst>
            </a:pPr>
            <a:r>
              <a:rPr dirty="0" u="sng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Pilot</a:t>
            </a:r>
            <a:r>
              <a:rPr dirty="0" u="sng" sz="2200" spc="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database</a:t>
            </a:r>
            <a:r>
              <a:rPr dirty="0" u="sng" sz="2200" spc="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on</a:t>
            </a:r>
            <a:r>
              <a:rPr dirty="0" u="sng" sz="22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stakeholder</a:t>
            </a:r>
            <a:r>
              <a:rPr dirty="0" u="sng" sz="2200" spc="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engagement</a:t>
            </a:r>
            <a:r>
              <a:rPr dirty="0" u="sng" sz="2200" spc="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practices</a:t>
            </a:r>
            <a:r>
              <a:rPr dirty="0" u="sng" sz="2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</a:rPr>
              <a:t>in </a:t>
            </a:r>
            <a:r>
              <a:rPr dirty="0" sz="2200" spc="-585">
                <a:solidFill>
                  <a:srgbClr val="0000FF"/>
                </a:solidFill>
                <a:latin typeface="Gadugi"/>
                <a:cs typeface="Gadugi"/>
              </a:rPr>
              <a:t> </a:t>
            </a:r>
            <a:r>
              <a:rPr dirty="0" u="sng" sz="2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7"/>
              </a:rPr>
              <a:t>regulatory</a:t>
            </a:r>
            <a:r>
              <a:rPr dirty="0" u="sng" sz="22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7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7"/>
              </a:rPr>
              <a:t>policy (2016)</a:t>
            </a:r>
            <a:endParaRPr sz="22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8"/>
              </a:rPr>
              <a:t>Annual</a:t>
            </a:r>
            <a:r>
              <a:rPr dirty="0" u="sng" sz="2200" spc="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8"/>
              </a:rPr>
              <a:t> </a:t>
            </a:r>
            <a:r>
              <a:rPr dirty="0" u="sng" sz="22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8"/>
              </a:rPr>
              <a:t>Country</a:t>
            </a:r>
            <a:r>
              <a:rPr dirty="0" u="sng" sz="22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8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8"/>
              </a:rPr>
              <a:t>Assessment</a:t>
            </a:r>
            <a:r>
              <a:rPr dirty="0" u="sng" sz="2200" spc="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8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8"/>
              </a:rPr>
              <a:t>Reports </a:t>
            </a:r>
            <a:r>
              <a:rPr dirty="0" u="sng" sz="22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8"/>
              </a:rPr>
              <a:t>(WBT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8"/>
              </a:rPr>
              <a:t> region)</a:t>
            </a:r>
            <a:endParaRPr sz="22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Wingdings"/>
              <a:buChar char=""/>
            </a:pPr>
            <a:endParaRPr sz="2750">
              <a:latin typeface="Gadugi"/>
              <a:cs typeface="Gadugi"/>
            </a:endParaRPr>
          </a:p>
          <a:p>
            <a:pPr lvl="1" marL="355600" indent="-229235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SzPct val="95454"/>
              <a:buFont typeface="Wingdings"/>
              <a:buChar char=""/>
              <a:tabLst>
                <a:tab pos="355600" algn="l"/>
              </a:tabLst>
            </a:pP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9"/>
              </a:rPr>
              <a:t>Competitiveness</a:t>
            </a:r>
            <a:r>
              <a:rPr dirty="0" u="sng" sz="22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9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9"/>
              </a:rPr>
              <a:t>Outlook</a:t>
            </a:r>
            <a:r>
              <a:rPr dirty="0" u="sng" sz="22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9"/>
              </a:rPr>
              <a:t> </a:t>
            </a:r>
            <a:r>
              <a:rPr dirty="0" u="sng" sz="2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9"/>
              </a:rPr>
              <a:t>(2018)</a:t>
            </a:r>
            <a:endParaRPr sz="2200">
              <a:latin typeface="Gadugi"/>
              <a:cs typeface="Gadugi"/>
            </a:endParaRPr>
          </a:p>
          <a:p>
            <a:pPr lvl="1" marL="355600" indent="-229235">
              <a:lnSpc>
                <a:spcPct val="100000"/>
              </a:lnSpc>
              <a:spcBef>
                <a:spcPts val="525"/>
              </a:spcBef>
              <a:buSzPct val="95454"/>
              <a:buFont typeface="Wingdings"/>
              <a:buChar char=""/>
              <a:tabLst>
                <a:tab pos="355600" algn="l"/>
              </a:tabLst>
            </a:pPr>
            <a:r>
              <a:rPr dirty="0" sz="2200" spc="-10">
                <a:solidFill>
                  <a:srgbClr val="001F5F"/>
                </a:solidFill>
                <a:latin typeface="Gadugi"/>
                <a:cs typeface="Gadugi"/>
              </a:rPr>
              <a:t>SME</a:t>
            </a:r>
            <a:r>
              <a:rPr dirty="0" sz="220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2200" spc="-20">
                <a:solidFill>
                  <a:srgbClr val="001F5F"/>
                </a:solidFill>
                <a:latin typeface="Gadugi"/>
                <a:cs typeface="Gadugi"/>
              </a:rPr>
              <a:t>Policy</a:t>
            </a:r>
            <a:r>
              <a:rPr dirty="0" sz="2200" spc="2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2200" spc="-5">
                <a:solidFill>
                  <a:srgbClr val="001F5F"/>
                </a:solidFill>
                <a:latin typeface="Gadugi"/>
                <a:cs typeface="Gadugi"/>
              </a:rPr>
              <a:t>Index</a:t>
            </a:r>
            <a:r>
              <a:rPr dirty="0" sz="22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2200" spc="-5">
                <a:solidFill>
                  <a:srgbClr val="001F5F"/>
                </a:solidFill>
                <a:latin typeface="Gadugi"/>
                <a:cs typeface="Gadugi"/>
              </a:rPr>
              <a:t>2019</a:t>
            </a:r>
            <a:r>
              <a:rPr dirty="0" sz="2200" spc="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2200" spc="-10">
                <a:solidFill>
                  <a:srgbClr val="001F5F"/>
                </a:solidFill>
                <a:latin typeface="Gadugi"/>
                <a:cs typeface="Gadugi"/>
              </a:rPr>
              <a:t>(to</a:t>
            </a:r>
            <a:r>
              <a:rPr dirty="0" sz="2200" spc="-5">
                <a:solidFill>
                  <a:srgbClr val="001F5F"/>
                </a:solidFill>
                <a:latin typeface="Gadugi"/>
                <a:cs typeface="Gadugi"/>
              </a:rPr>
              <a:t> be published in</a:t>
            </a:r>
            <a:r>
              <a:rPr dirty="0" sz="2200" spc="10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2200" spc="-5">
                <a:solidFill>
                  <a:srgbClr val="001F5F"/>
                </a:solidFill>
                <a:latin typeface="Gadugi"/>
                <a:cs typeface="Gadugi"/>
              </a:rPr>
              <a:t>spring</a:t>
            </a:r>
            <a:r>
              <a:rPr dirty="0" sz="2200" spc="15">
                <a:solidFill>
                  <a:srgbClr val="001F5F"/>
                </a:solidFill>
                <a:latin typeface="Gadugi"/>
                <a:cs typeface="Gadugi"/>
              </a:rPr>
              <a:t> </a:t>
            </a:r>
            <a:r>
              <a:rPr dirty="0" sz="2200" spc="-5">
                <a:solidFill>
                  <a:srgbClr val="001F5F"/>
                </a:solidFill>
                <a:latin typeface="Gadugi"/>
                <a:cs typeface="Gadugi"/>
              </a:rPr>
              <a:t>2019)</a:t>
            </a:r>
            <a:endParaRPr sz="22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098"/>
            <a:ext cx="9144000" cy="6819900"/>
            <a:chOff x="0" y="38098"/>
            <a:chExt cx="9144000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098"/>
              <a:ext cx="9144000" cy="68198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42809" y="379183"/>
              <a:ext cx="1050925" cy="290830"/>
            </a:xfrm>
            <a:custGeom>
              <a:avLst/>
              <a:gdLst/>
              <a:ahLst/>
              <a:cxnLst/>
              <a:rect l="l" t="t" r="r" b="b"/>
              <a:pathLst>
                <a:path w="1050925" h="290830">
                  <a:moveTo>
                    <a:pt x="290918" y="144487"/>
                  </a:moveTo>
                  <a:lnTo>
                    <a:pt x="284035" y="99669"/>
                  </a:lnTo>
                  <a:lnTo>
                    <a:pt x="264477" y="60553"/>
                  </a:lnTo>
                  <a:lnTo>
                    <a:pt x="248196" y="44094"/>
                  </a:lnTo>
                  <a:lnTo>
                    <a:pt x="248196" y="145427"/>
                  </a:lnTo>
                  <a:lnTo>
                    <a:pt x="240665" y="187286"/>
                  </a:lnTo>
                  <a:lnTo>
                    <a:pt x="219595" y="221475"/>
                  </a:lnTo>
                  <a:lnTo>
                    <a:pt x="187261" y="244513"/>
                  </a:lnTo>
                  <a:lnTo>
                    <a:pt x="145961" y="252971"/>
                  </a:lnTo>
                  <a:lnTo>
                    <a:pt x="104279" y="244373"/>
                  </a:lnTo>
                  <a:lnTo>
                    <a:pt x="71628" y="221005"/>
                  </a:lnTo>
                  <a:lnTo>
                    <a:pt x="50330" y="186499"/>
                  </a:lnTo>
                  <a:lnTo>
                    <a:pt x="42710" y="144487"/>
                  </a:lnTo>
                  <a:lnTo>
                    <a:pt x="50177" y="102908"/>
                  </a:lnTo>
                  <a:lnTo>
                    <a:pt x="71158" y="68859"/>
                  </a:lnTo>
                  <a:lnTo>
                    <a:pt x="103492" y="45859"/>
                  </a:lnTo>
                  <a:lnTo>
                    <a:pt x="145021" y="37414"/>
                  </a:lnTo>
                  <a:lnTo>
                    <a:pt x="186651" y="45935"/>
                  </a:lnTo>
                  <a:lnTo>
                    <a:pt x="219290" y="69151"/>
                  </a:lnTo>
                  <a:lnTo>
                    <a:pt x="240588" y="103492"/>
                  </a:lnTo>
                  <a:lnTo>
                    <a:pt x="248196" y="145427"/>
                  </a:lnTo>
                  <a:lnTo>
                    <a:pt x="248196" y="44094"/>
                  </a:lnTo>
                  <a:lnTo>
                    <a:pt x="241592" y="37414"/>
                  </a:lnTo>
                  <a:lnTo>
                    <a:pt x="233857" y="29591"/>
                  </a:lnTo>
                  <a:lnTo>
                    <a:pt x="193814" y="9220"/>
                  </a:lnTo>
                  <a:lnTo>
                    <a:pt x="145961" y="1879"/>
                  </a:lnTo>
                  <a:lnTo>
                    <a:pt x="97967" y="9309"/>
                  </a:lnTo>
                  <a:lnTo>
                    <a:pt x="57670" y="29921"/>
                  </a:lnTo>
                  <a:lnTo>
                    <a:pt x="26771" y="61163"/>
                  </a:lnTo>
                  <a:lnTo>
                    <a:pt x="6972" y="100520"/>
                  </a:lnTo>
                  <a:lnTo>
                    <a:pt x="0" y="145427"/>
                  </a:lnTo>
                  <a:lnTo>
                    <a:pt x="6870" y="190474"/>
                  </a:lnTo>
                  <a:lnTo>
                    <a:pt x="26441" y="229730"/>
                  </a:lnTo>
                  <a:lnTo>
                    <a:pt x="57061" y="260769"/>
                  </a:lnTo>
                  <a:lnTo>
                    <a:pt x="97129" y="281165"/>
                  </a:lnTo>
                  <a:lnTo>
                    <a:pt x="145021" y="288505"/>
                  </a:lnTo>
                  <a:lnTo>
                    <a:pt x="192963" y="281076"/>
                  </a:lnTo>
                  <a:lnTo>
                    <a:pt x="233248" y="260438"/>
                  </a:lnTo>
                  <a:lnTo>
                    <a:pt x="240614" y="252971"/>
                  </a:lnTo>
                  <a:lnTo>
                    <a:pt x="264147" y="229120"/>
                  </a:lnTo>
                  <a:lnTo>
                    <a:pt x="283933" y="189636"/>
                  </a:lnTo>
                  <a:lnTo>
                    <a:pt x="290918" y="144487"/>
                  </a:lnTo>
                  <a:close/>
                </a:path>
                <a:path w="1050925" h="290830">
                  <a:moveTo>
                    <a:pt x="522236" y="248399"/>
                  </a:moveTo>
                  <a:lnTo>
                    <a:pt x="354698" y="248399"/>
                  </a:lnTo>
                  <a:lnTo>
                    <a:pt x="354698" y="162217"/>
                  </a:lnTo>
                  <a:lnTo>
                    <a:pt x="502970" y="162217"/>
                  </a:lnTo>
                  <a:lnTo>
                    <a:pt x="502970" y="125450"/>
                  </a:lnTo>
                  <a:lnTo>
                    <a:pt x="354698" y="125450"/>
                  </a:lnTo>
                  <a:lnTo>
                    <a:pt x="354698" y="40538"/>
                  </a:lnTo>
                  <a:lnTo>
                    <a:pt x="519861" y="40538"/>
                  </a:lnTo>
                  <a:lnTo>
                    <a:pt x="519861" y="5041"/>
                  </a:lnTo>
                  <a:lnTo>
                    <a:pt x="313931" y="5041"/>
                  </a:lnTo>
                  <a:lnTo>
                    <a:pt x="313931" y="40538"/>
                  </a:lnTo>
                  <a:lnTo>
                    <a:pt x="313931" y="125450"/>
                  </a:lnTo>
                  <a:lnTo>
                    <a:pt x="313931" y="162217"/>
                  </a:lnTo>
                  <a:lnTo>
                    <a:pt x="313931" y="248399"/>
                  </a:lnTo>
                  <a:lnTo>
                    <a:pt x="313931" y="285165"/>
                  </a:lnTo>
                  <a:lnTo>
                    <a:pt x="522236" y="285165"/>
                  </a:lnTo>
                  <a:lnTo>
                    <a:pt x="522236" y="248399"/>
                  </a:lnTo>
                  <a:close/>
                </a:path>
                <a:path w="1050925" h="290830">
                  <a:moveTo>
                    <a:pt x="785888" y="240817"/>
                  </a:moveTo>
                  <a:lnTo>
                    <a:pt x="759625" y="214630"/>
                  </a:lnTo>
                  <a:lnTo>
                    <a:pt x="740346" y="230682"/>
                  </a:lnTo>
                  <a:lnTo>
                    <a:pt x="720750" y="242747"/>
                  </a:lnTo>
                  <a:lnTo>
                    <a:pt x="699122" y="250329"/>
                  </a:lnTo>
                  <a:lnTo>
                    <a:pt x="673760" y="252971"/>
                  </a:lnTo>
                  <a:lnTo>
                    <a:pt x="633463" y="244436"/>
                  </a:lnTo>
                  <a:lnTo>
                    <a:pt x="601510" y="221170"/>
                  </a:lnTo>
                  <a:lnTo>
                    <a:pt x="580466" y="186690"/>
                  </a:lnTo>
                  <a:lnTo>
                    <a:pt x="572884" y="144487"/>
                  </a:lnTo>
                  <a:lnTo>
                    <a:pt x="580466" y="102704"/>
                  </a:lnTo>
                  <a:lnTo>
                    <a:pt x="601510" y="68681"/>
                  </a:lnTo>
                  <a:lnTo>
                    <a:pt x="633463" y="45796"/>
                  </a:lnTo>
                  <a:lnTo>
                    <a:pt x="673760" y="37414"/>
                  </a:lnTo>
                  <a:lnTo>
                    <a:pt x="697839" y="39954"/>
                  </a:lnTo>
                  <a:lnTo>
                    <a:pt x="719239" y="47231"/>
                  </a:lnTo>
                  <a:lnTo>
                    <a:pt x="738784" y="58724"/>
                  </a:lnTo>
                  <a:lnTo>
                    <a:pt x="757313" y="73888"/>
                  </a:lnTo>
                  <a:lnTo>
                    <a:pt x="784009" y="43954"/>
                  </a:lnTo>
                  <a:lnTo>
                    <a:pt x="762190" y="26047"/>
                  </a:lnTo>
                  <a:lnTo>
                    <a:pt x="737768" y="12166"/>
                  </a:lnTo>
                  <a:lnTo>
                    <a:pt x="709028" y="3187"/>
                  </a:lnTo>
                  <a:lnTo>
                    <a:pt x="674255" y="0"/>
                  </a:lnTo>
                  <a:lnTo>
                    <a:pt x="627291" y="7454"/>
                  </a:lnTo>
                  <a:lnTo>
                    <a:pt x="587781" y="28168"/>
                  </a:lnTo>
                  <a:lnTo>
                    <a:pt x="557441" y="59702"/>
                  </a:lnTo>
                  <a:lnTo>
                    <a:pt x="537984" y="99606"/>
                  </a:lnTo>
                  <a:lnTo>
                    <a:pt x="531114" y="145427"/>
                  </a:lnTo>
                  <a:lnTo>
                    <a:pt x="538022" y="191566"/>
                  </a:lnTo>
                  <a:lnTo>
                    <a:pt x="557491" y="231394"/>
                  </a:lnTo>
                  <a:lnTo>
                    <a:pt x="587679" y="262661"/>
                  </a:lnTo>
                  <a:lnTo>
                    <a:pt x="626745" y="283070"/>
                  </a:lnTo>
                  <a:lnTo>
                    <a:pt x="672820" y="290385"/>
                  </a:lnTo>
                  <a:lnTo>
                    <a:pt x="707923" y="286778"/>
                  </a:lnTo>
                  <a:lnTo>
                    <a:pt x="737463" y="276644"/>
                  </a:lnTo>
                  <a:lnTo>
                    <a:pt x="762965" y="260985"/>
                  </a:lnTo>
                  <a:lnTo>
                    <a:pt x="785888" y="240817"/>
                  </a:lnTo>
                  <a:close/>
                </a:path>
                <a:path w="1050925" h="290830">
                  <a:moveTo>
                    <a:pt x="1050544" y="144487"/>
                  </a:moveTo>
                  <a:lnTo>
                    <a:pt x="1043495" y="99606"/>
                  </a:lnTo>
                  <a:lnTo>
                    <a:pt x="1023404" y="61137"/>
                  </a:lnTo>
                  <a:lnTo>
                    <a:pt x="1008329" y="46799"/>
                  </a:lnTo>
                  <a:lnTo>
                    <a:pt x="1008329" y="145427"/>
                  </a:lnTo>
                  <a:lnTo>
                    <a:pt x="1000645" y="186753"/>
                  </a:lnTo>
                  <a:lnTo>
                    <a:pt x="978877" y="219303"/>
                  </a:lnTo>
                  <a:lnTo>
                    <a:pt x="944981" y="240639"/>
                  </a:lnTo>
                  <a:lnTo>
                    <a:pt x="900887" y="248297"/>
                  </a:lnTo>
                  <a:lnTo>
                    <a:pt x="840359" y="248297"/>
                  </a:lnTo>
                  <a:lnTo>
                    <a:pt x="840359" y="42087"/>
                  </a:lnTo>
                  <a:lnTo>
                    <a:pt x="900887" y="42087"/>
                  </a:lnTo>
                  <a:lnTo>
                    <a:pt x="944981" y="49822"/>
                  </a:lnTo>
                  <a:lnTo>
                    <a:pt x="978877" y="71310"/>
                  </a:lnTo>
                  <a:lnTo>
                    <a:pt x="1000645" y="104038"/>
                  </a:lnTo>
                  <a:lnTo>
                    <a:pt x="1008329" y="145427"/>
                  </a:lnTo>
                  <a:lnTo>
                    <a:pt x="1008329" y="46799"/>
                  </a:lnTo>
                  <a:lnTo>
                    <a:pt x="1003388" y="42087"/>
                  </a:lnTo>
                  <a:lnTo>
                    <a:pt x="991870" y="31140"/>
                  </a:lnTo>
                  <a:lnTo>
                    <a:pt x="950506" y="11633"/>
                  </a:lnTo>
                  <a:lnTo>
                    <a:pt x="900887" y="4686"/>
                  </a:lnTo>
                  <a:lnTo>
                    <a:pt x="799515" y="4686"/>
                  </a:lnTo>
                  <a:lnTo>
                    <a:pt x="799515" y="285242"/>
                  </a:lnTo>
                  <a:lnTo>
                    <a:pt x="900887" y="285242"/>
                  </a:lnTo>
                  <a:lnTo>
                    <a:pt x="950506" y="278231"/>
                  </a:lnTo>
                  <a:lnTo>
                    <a:pt x="991870" y="258584"/>
                  </a:lnTo>
                  <a:lnTo>
                    <a:pt x="1023404" y="228371"/>
                  </a:lnTo>
                  <a:lnTo>
                    <a:pt x="1043495" y="189649"/>
                  </a:lnTo>
                  <a:lnTo>
                    <a:pt x="1050544" y="144487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268" y="316560"/>
              <a:ext cx="1773088" cy="53863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703946" y="780034"/>
            <a:ext cx="979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684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Co-funded</a:t>
            </a:r>
            <a:r>
              <a:rPr dirty="0" sz="900" spc="19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by </a:t>
            </a: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dirty="0" sz="9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European</a:t>
            </a:r>
            <a:r>
              <a:rPr dirty="0" sz="9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Union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05928" y="230124"/>
            <a:ext cx="771144" cy="52425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47569" y="1724660"/>
            <a:ext cx="356997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0066"/>
                </a:solidFill>
                <a:latin typeface="Gadugi"/>
                <a:cs typeface="Gadugi"/>
              </a:rPr>
              <a:t>Thank</a:t>
            </a:r>
            <a:r>
              <a:rPr dirty="0" sz="2000" spc="-40" b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000" spc="-10" b="1">
                <a:solidFill>
                  <a:srgbClr val="000066"/>
                </a:solidFill>
                <a:latin typeface="Gadugi"/>
                <a:cs typeface="Gadugi"/>
              </a:rPr>
              <a:t>you </a:t>
            </a:r>
            <a:r>
              <a:rPr dirty="0" sz="2000" spc="-5" b="1">
                <a:solidFill>
                  <a:srgbClr val="000066"/>
                </a:solidFill>
                <a:latin typeface="Gadugi"/>
                <a:cs typeface="Gadugi"/>
              </a:rPr>
              <a:t>for</a:t>
            </a:r>
            <a:r>
              <a:rPr dirty="0" sz="2000" spc="-20" b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000" spc="-10" b="1">
                <a:solidFill>
                  <a:srgbClr val="000066"/>
                </a:solidFill>
                <a:latin typeface="Gadugi"/>
                <a:cs typeface="Gadugi"/>
              </a:rPr>
              <a:t>your</a:t>
            </a:r>
            <a:r>
              <a:rPr dirty="0" sz="2000" b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000" spc="-5" b="1">
                <a:solidFill>
                  <a:srgbClr val="000066"/>
                </a:solidFill>
                <a:latin typeface="Gadugi"/>
                <a:cs typeface="Gadugi"/>
              </a:rPr>
              <a:t>attention!</a:t>
            </a:r>
            <a:endParaRPr sz="2000">
              <a:latin typeface="Gadugi"/>
              <a:cs typeface="Gadug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33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1053185" y="2334260"/>
            <a:ext cx="6762115" cy="2594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370"/>
              </a:lnSpc>
              <a:spcBef>
                <a:spcPts val="105"/>
              </a:spcBef>
            </a:pPr>
            <a:r>
              <a:rPr dirty="0" sz="2000" b="1">
                <a:solidFill>
                  <a:srgbClr val="000066"/>
                </a:solidFill>
                <a:latin typeface="Gadugi"/>
                <a:cs typeface="Gadugi"/>
              </a:rPr>
              <a:t>For</a:t>
            </a:r>
            <a:r>
              <a:rPr dirty="0" sz="2000" spc="-5" b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000" spc="5" b="1">
                <a:solidFill>
                  <a:srgbClr val="000066"/>
                </a:solidFill>
                <a:latin typeface="Gadugi"/>
                <a:cs typeface="Gadugi"/>
              </a:rPr>
              <a:t>further</a:t>
            </a:r>
            <a:r>
              <a:rPr dirty="0" sz="2000" spc="-5" b="1">
                <a:solidFill>
                  <a:srgbClr val="000066"/>
                </a:solidFill>
                <a:latin typeface="Gadugi"/>
                <a:cs typeface="Gadugi"/>
              </a:rPr>
              <a:t> information,</a:t>
            </a:r>
            <a:r>
              <a:rPr dirty="0" sz="2000" spc="-15" b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000" spc="-5" b="1">
                <a:solidFill>
                  <a:srgbClr val="000066"/>
                </a:solidFill>
                <a:latin typeface="Gadugi"/>
                <a:cs typeface="Gadugi"/>
              </a:rPr>
              <a:t>please</a:t>
            </a:r>
            <a:r>
              <a:rPr dirty="0" sz="2000" b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000" spc="-5" b="1">
                <a:solidFill>
                  <a:srgbClr val="000066"/>
                </a:solidFill>
                <a:latin typeface="Gadugi"/>
                <a:cs typeface="Gadugi"/>
              </a:rPr>
              <a:t>consult</a:t>
            </a:r>
            <a:r>
              <a:rPr dirty="0" sz="2000" b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000" spc="-5" b="1">
                <a:solidFill>
                  <a:srgbClr val="000066"/>
                </a:solidFill>
                <a:latin typeface="Gadugi"/>
                <a:cs typeface="Gadugi"/>
              </a:rPr>
              <a:t>our </a:t>
            </a:r>
            <a:r>
              <a:rPr dirty="0" sz="2000" b="1">
                <a:solidFill>
                  <a:srgbClr val="000066"/>
                </a:solidFill>
                <a:latin typeface="Gadugi"/>
                <a:cs typeface="Gadugi"/>
              </a:rPr>
              <a:t>new</a:t>
            </a:r>
            <a:r>
              <a:rPr dirty="0" sz="2000" spc="15" b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000" spc="-5" b="1">
                <a:solidFill>
                  <a:srgbClr val="000066"/>
                </a:solidFill>
                <a:latin typeface="Gadugi"/>
                <a:cs typeface="Gadugi"/>
              </a:rPr>
              <a:t>website:</a:t>
            </a:r>
            <a:endParaRPr sz="2000">
              <a:latin typeface="Gadugi"/>
              <a:cs typeface="Gadugi"/>
            </a:endParaRPr>
          </a:p>
          <a:p>
            <a:pPr algn="ctr">
              <a:lnSpc>
                <a:spcPts val="2370"/>
              </a:lnSpc>
            </a:pP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www.oecd.org/south-east-europe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000066"/>
                </a:solidFill>
                <a:latin typeface="Gadugi"/>
                <a:cs typeface="Gadugi"/>
              </a:rPr>
              <a:t>and</a:t>
            </a:r>
            <a:r>
              <a:rPr dirty="0" sz="2000" spc="-40" b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000" spc="-5" b="1">
                <a:solidFill>
                  <a:srgbClr val="000066"/>
                </a:solidFill>
                <a:latin typeface="Gadugi"/>
                <a:cs typeface="Gadugi"/>
              </a:rPr>
              <a:t>contact:</a:t>
            </a:r>
            <a:endParaRPr sz="20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Gadugi"/>
              <a:cs typeface="Gadugi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000066"/>
                </a:solidFill>
                <a:latin typeface="Gadugi"/>
                <a:cs typeface="Gadugi"/>
              </a:rPr>
              <a:t>Ms.</a:t>
            </a:r>
            <a:r>
              <a:rPr dirty="0" sz="2000" spc="-35" b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000" spc="5" b="1">
                <a:solidFill>
                  <a:srgbClr val="000066"/>
                </a:solidFill>
                <a:latin typeface="Gadugi"/>
                <a:cs typeface="Gadugi"/>
              </a:rPr>
              <a:t>Marzena</a:t>
            </a:r>
            <a:r>
              <a:rPr dirty="0" sz="2000" spc="-15" b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000" b="1">
                <a:solidFill>
                  <a:srgbClr val="000066"/>
                </a:solidFill>
                <a:latin typeface="Gadugi"/>
                <a:cs typeface="Gadugi"/>
              </a:rPr>
              <a:t>KISIELEWSKA</a:t>
            </a:r>
            <a:endParaRPr sz="2000">
              <a:latin typeface="Gadugi"/>
              <a:cs typeface="Gadugi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dirty="0" sz="2100" spc="-60" i="1">
                <a:solidFill>
                  <a:srgbClr val="000066"/>
                </a:solidFill>
                <a:latin typeface="Gadugi"/>
                <a:cs typeface="Gadugi"/>
              </a:rPr>
              <a:t>Head</a:t>
            </a:r>
            <a:r>
              <a:rPr dirty="0" sz="2100" spc="-40" i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100" spc="-65" i="1">
                <a:solidFill>
                  <a:srgbClr val="000066"/>
                </a:solidFill>
                <a:latin typeface="Gadugi"/>
                <a:cs typeface="Gadugi"/>
              </a:rPr>
              <a:t>of</a:t>
            </a:r>
            <a:r>
              <a:rPr dirty="0" sz="2100" spc="-30" i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100" spc="-45" i="1">
                <a:solidFill>
                  <a:srgbClr val="000066"/>
                </a:solidFill>
                <a:latin typeface="Gadugi"/>
                <a:cs typeface="Gadugi"/>
              </a:rPr>
              <a:t>the</a:t>
            </a:r>
            <a:r>
              <a:rPr dirty="0" sz="2100" spc="-30" i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100" spc="-70" i="1">
                <a:solidFill>
                  <a:srgbClr val="000066"/>
                </a:solidFill>
                <a:latin typeface="Gadugi"/>
                <a:cs typeface="Gadugi"/>
              </a:rPr>
              <a:t>OECD</a:t>
            </a:r>
            <a:r>
              <a:rPr dirty="0" sz="2100" spc="-30" i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100" spc="-55" i="1">
                <a:solidFill>
                  <a:srgbClr val="000066"/>
                </a:solidFill>
                <a:latin typeface="Gadugi"/>
                <a:cs typeface="Gadugi"/>
              </a:rPr>
              <a:t>South</a:t>
            </a:r>
            <a:r>
              <a:rPr dirty="0" sz="2100" spc="-40" i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100" spc="-50" i="1">
                <a:solidFill>
                  <a:srgbClr val="000066"/>
                </a:solidFill>
                <a:latin typeface="Gadugi"/>
                <a:cs typeface="Gadugi"/>
              </a:rPr>
              <a:t>East</a:t>
            </a:r>
            <a:r>
              <a:rPr dirty="0" sz="2100" spc="-45" i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100" spc="-55" i="1">
                <a:solidFill>
                  <a:srgbClr val="000066"/>
                </a:solidFill>
                <a:latin typeface="Gadugi"/>
                <a:cs typeface="Gadugi"/>
              </a:rPr>
              <a:t>Europe</a:t>
            </a:r>
            <a:r>
              <a:rPr dirty="0" sz="2100" spc="-20" i="1">
                <a:solidFill>
                  <a:srgbClr val="000066"/>
                </a:solidFill>
                <a:latin typeface="Gadugi"/>
                <a:cs typeface="Gadugi"/>
              </a:rPr>
              <a:t> </a:t>
            </a:r>
            <a:r>
              <a:rPr dirty="0" sz="2100" spc="-50" i="1">
                <a:solidFill>
                  <a:srgbClr val="000066"/>
                </a:solidFill>
                <a:latin typeface="Gadugi"/>
                <a:cs typeface="Gadugi"/>
              </a:rPr>
              <a:t>Division</a:t>
            </a:r>
            <a:endParaRPr sz="2100">
              <a:latin typeface="Gadugi"/>
              <a:cs typeface="Gadugi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dirty="0" sz="2000" spc="-5">
                <a:solidFill>
                  <a:srgbClr val="000066"/>
                </a:solidFill>
                <a:latin typeface="Gadugi"/>
                <a:cs typeface="Gadugi"/>
              </a:rPr>
              <a:t>e-mail:</a:t>
            </a:r>
            <a:r>
              <a:rPr dirty="0" sz="2000" spc="35">
                <a:solidFill>
                  <a:srgbClr val="0000FF"/>
                </a:solidFill>
                <a:latin typeface="Gadugi"/>
                <a:cs typeface="Gadugi"/>
              </a:rPr>
              <a:t> </a:t>
            </a:r>
            <a:r>
              <a:rPr dirty="0" u="sng" sz="2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dugi"/>
                <a:cs typeface="Gadugi"/>
                <a:hlinkClick r:id="rId6"/>
              </a:rPr>
              <a:t>marzena.kisielewska@oecd.org</a:t>
            </a:r>
            <a:endParaRPr sz="20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221486"/>
            <a:ext cx="2322195" cy="134239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Gadugi"/>
                <a:cs typeface="Gadugi"/>
              </a:rPr>
              <a:t>Established:</a:t>
            </a:r>
            <a:endParaRPr sz="24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Gadugi"/>
                <a:cs typeface="Gadugi"/>
              </a:rPr>
              <a:t>Headquarters:</a:t>
            </a:r>
            <a:endParaRPr sz="24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Gadugi"/>
                <a:cs typeface="Gadugi"/>
              </a:rPr>
              <a:t>OECD</a:t>
            </a:r>
            <a:r>
              <a:rPr dirty="0" sz="2400" spc="-45">
                <a:latin typeface="Gadugi"/>
                <a:cs typeface="Gadugi"/>
              </a:rPr>
              <a:t> </a:t>
            </a:r>
            <a:r>
              <a:rPr dirty="0" sz="2400" spc="-10">
                <a:latin typeface="Gadugi"/>
                <a:cs typeface="Gadugi"/>
              </a:rPr>
              <a:t>Centres: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819271" y="1221486"/>
            <a:ext cx="3195320" cy="346456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1961</a:t>
            </a:r>
            <a:endParaRPr sz="24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15" b="1">
                <a:solidFill>
                  <a:srgbClr val="7E7E7E"/>
                </a:solidFill>
                <a:latin typeface="Gadugi"/>
                <a:cs typeface="Gadugi"/>
              </a:rPr>
              <a:t>Paris</a:t>
            </a:r>
            <a:endParaRPr sz="2400">
              <a:latin typeface="Gadugi"/>
              <a:cs typeface="Gadugi"/>
            </a:endParaRPr>
          </a:p>
          <a:p>
            <a:pPr algn="just" marL="12700" marR="412750">
              <a:lnSpc>
                <a:spcPct val="110000"/>
              </a:lnSpc>
              <a:spcBef>
                <a:spcPts val="290"/>
              </a:spcBef>
            </a:pP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Berlin, Mexico </a:t>
            </a:r>
            <a:r>
              <a:rPr dirty="0" sz="2400" spc="-30" b="1">
                <a:solidFill>
                  <a:srgbClr val="7E7E7E"/>
                </a:solidFill>
                <a:latin typeface="Gadugi"/>
                <a:cs typeface="Gadugi"/>
              </a:rPr>
              <a:t>City, </a:t>
            </a:r>
            <a:r>
              <a:rPr dirty="0" sz="2400" spc="-650" b="1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400" spc="-45" b="1">
                <a:solidFill>
                  <a:srgbClr val="7E7E7E"/>
                </a:solidFill>
                <a:latin typeface="Gadugi"/>
                <a:cs typeface="Gadugi"/>
              </a:rPr>
              <a:t>Tokyo, </a:t>
            </a:r>
            <a:r>
              <a:rPr dirty="0" sz="2400" spc="-15" b="1">
                <a:solidFill>
                  <a:srgbClr val="7E7E7E"/>
                </a:solidFill>
                <a:latin typeface="Gadugi"/>
                <a:cs typeface="Gadugi"/>
              </a:rPr>
              <a:t>Washington </a:t>
            </a:r>
            <a:r>
              <a:rPr dirty="0" sz="2400" spc="-650" b="1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36</a:t>
            </a:r>
            <a:endParaRPr sz="24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Angel</a:t>
            </a:r>
            <a:r>
              <a:rPr dirty="0" sz="2400" spc="-15" b="1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Gurría</a:t>
            </a:r>
            <a:r>
              <a:rPr dirty="0" sz="2400" spc="-20" b="1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400" spc="-10" b="1">
                <a:solidFill>
                  <a:srgbClr val="7E7E7E"/>
                </a:solidFill>
                <a:latin typeface="Gadugi"/>
                <a:cs typeface="Gadugi"/>
              </a:rPr>
              <a:t>(Mexico)</a:t>
            </a:r>
            <a:endParaRPr sz="24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~2</a:t>
            </a:r>
            <a:r>
              <a:rPr dirty="0" sz="2400" spc="-50" b="1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500</a:t>
            </a:r>
            <a:endParaRPr sz="24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374</a:t>
            </a:r>
            <a:r>
              <a:rPr dirty="0" sz="2400" spc="-45" b="1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M€</a:t>
            </a:r>
            <a:r>
              <a:rPr dirty="0" sz="2400" spc="-40" b="1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(2017)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904236"/>
            <a:ext cx="2843530" cy="178181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Gadugi"/>
                <a:cs typeface="Gadugi"/>
              </a:rPr>
              <a:t>Members:</a:t>
            </a:r>
            <a:endParaRPr sz="24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Gadugi"/>
                <a:cs typeface="Gadugi"/>
              </a:rPr>
              <a:t>Secretary-General:</a:t>
            </a:r>
            <a:endParaRPr sz="24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Gadugi"/>
                <a:cs typeface="Gadugi"/>
              </a:rPr>
              <a:t>Secretariat</a:t>
            </a:r>
            <a:r>
              <a:rPr dirty="0" sz="2400" spc="-35">
                <a:latin typeface="Gadugi"/>
                <a:cs typeface="Gadugi"/>
              </a:rPr>
              <a:t> </a:t>
            </a:r>
            <a:r>
              <a:rPr dirty="0" sz="2400" spc="10">
                <a:latin typeface="Gadugi"/>
                <a:cs typeface="Gadugi"/>
              </a:rPr>
              <a:t>staff:</a:t>
            </a:r>
            <a:endParaRPr sz="24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Gadugi"/>
                <a:cs typeface="Gadugi"/>
              </a:rPr>
              <a:t>Annual</a:t>
            </a:r>
            <a:r>
              <a:rPr dirty="0" sz="2400" spc="-20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budget: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5171897"/>
            <a:ext cx="7415530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Gadugi"/>
                <a:cs typeface="Gadugi"/>
              </a:rPr>
              <a:t>Nearly</a:t>
            </a:r>
            <a:r>
              <a:rPr dirty="0" sz="2400"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300</a:t>
            </a:r>
            <a:r>
              <a:rPr dirty="0" sz="2400" spc="-15" b="1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400" spc="5" b="1">
                <a:solidFill>
                  <a:srgbClr val="7E7E7E"/>
                </a:solidFill>
                <a:latin typeface="Gadugi"/>
                <a:cs typeface="Gadugi"/>
              </a:rPr>
              <a:t>expert </a:t>
            </a: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committees</a:t>
            </a:r>
            <a:r>
              <a:rPr dirty="0" sz="2400" spc="30" b="1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and</a:t>
            </a:r>
            <a:r>
              <a:rPr dirty="0" sz="2400" spc="5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working</a:t>
            </a:r>
            <a:r>
              <a:rPr dirty="0" sz="2400" spc="25">
                <a:latin typeface="Gadugi"/>
                <a:cs typeface="Gadugi"/>
              </a:rPr>
              <a:t> </a:t>
            </a:r>
            <a:r>
              <a:rPr dirty="0" sz="2400" spc="-10">
                <a:latin typeface="Gadugi"/>
                <a:cs typeface="Gadugi"/>
              </a:rPr>
              <a:t>groups</a:t>
            </a:r>
            <a:endParaRPr sz="2400">
              <a:latin typeface="Gadugi"/>
              <a:cs typeface="Gadugi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Gadugi"/>
                <a:cs typeface="Gadugi"/>
              </a:rPr>
              <a:t>with</a:t>
            </a:r>
            <a:r>
              <a:rPr dirty="0" sz="2400" spc="10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participation</a:t>
            </a:r>
            <a:r>
              <a:rPr dirty="0" sz="2400" spc="55">
                <a:latin typeface="Gadugi"/>
                <a:cs typeface="Gadugi"/>
              </a:rPr>
              <a:t> </a:t>
            </a:r>
            <a:r>
              <a:rPr dirty="0" sz="2400" spc="-30">
                <a:latin typeface="Gadugi"/>
                <a:cs typeface="Gadugi"/>
              </a:rPr>
              <a:t>of</a:t>
            </a:r>
            <a:r>
              <a:rPr dirty="0" sz="2400" spc="5"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+100</a:t>
            </a:r>
            <a:r>
              <a:rPr dirty="0" sz="2400" spc="-10" b="1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7E7E7E"/>
                </a:solidFill>
                <a:latin typeface="Gadugi"/>
                <a:cs typeface="Gadugi"/>
              </a:rPr>
              <a:t>countries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0095" y="183261"/>
            <a:ext cx="146748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20" b="1">
                <a:latin typeface="Gadugi"/>
                <a:cs typeface="Gadugi"/>
              </a:rPr>
              <a:t>Fast</a:t>
            </a:r>
            <a:r>
              <a:rPr dirty="0" sz="2600" spc="-9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facts</a:t>
            </a:r>
            <a:endParaRPr sz="26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754" y="1129371"/>
            <a:ext cx="8563610" cy="5634355"/>
            <a:chOff x="292754" y="1129371"/>
            <a:chExt cx="8563610" cy="5634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754" y="1129371"/>
              <a:ext cx="8563065" cy="4536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3792" y="4834140"/>
              <a:ext cx="1901952" cy="18562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8071" y="4809739"/>
              <a:ext cx="1850135" cy="19537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0095" y="178765"/>
            <a:ext cx="311594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40" b="1">
                <a:latin typeface="Gadugi"/>
                <a:cs typeface="Gadugi"/>
              </a:rPr>
              <a:t>OECD’s</a:t>
            </a:r>
            <a:r>
              <a:rPr dirty="0" sz="2600" spc="-3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global</a:t>
            </a:r>
            <a:r>
              <a:rPr dirty="0" sz="2600" spc="-5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reach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9700" y="4860035"/>
            <a:ext cx="1800225" cy="1754505"/>
          </a:xfrm>
          <a:prstGeom prst="rect">
            <a:avLst/>
          </a:prstGeom>
          <a:solidFill>
            <a:srgbClr val="ACCCBA">
              <a:alpha val="85096"/>
            </a:srgbClr>
          </a:solidFill>
        </p:spPr>
        <p:txBody>
          <a:bodyPr wrap="square" lIns="0" tIns="38735" rIns="0" bIns="0" rtlCol="0" vert="horz">
            <a:spAutoFit/>
          </a:bodyPr>
          <a:lstStyle/>
          <a:p>
            <a:pPr marL="92710" marR="325755">
              <a:lnSpc>
                <a:spcPct val="100000"/>
              </a:lnSpc>
              <a:spcBef>
                <a:spcPts val="305"/>
              </a:spcBef>
            </a:pPr>
            <a:r>
              <a:rPr dirty="0" sz="1800" spc="-5">
                <a:latin typeface="Georgia"/>
                <a:cs typeface="Georgia"/>
              </a:rPr>
              <a:t>Key</a:t>
            </a:r>
            <a:r>
              <a:rPr dirty="0" sz="1800" spc="-7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Partners: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Brazil </a:t>
            </a:r>
            <a:r>
              <a:rPr dirty="0" sz="1800" b="1">
                <a:latin typeface="Georgia"/>
                <a:cs typeface="Georgia"/>
              </a:rPr>
              <a:t> </a:t>
            </a:r>
            <a:r>
              <a:rPr dirty="0" sz="1800" spc="-10" b="1">
                <a:latin typeface="Georgia"/>
                <a:cs typeface="Georgia"/>
              </a:rPr>
              <a:t>China </a:t>
            </a:r>
            <a:r>
              <a:rPr dirty="0" sz="1800" spc="45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India </a:t>
            </a:r>
            <a:r>
              <a:rPr dirty="0" sz="1800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Indonesia</a:t>
            </a:r>
            <a:endParaRPr sz="1800">
              <a:latin typeface="Georgia"/>
              <a:cs typeface="Georgia"/>
            </a:endParaRPr>
          </a:p>
          <a:p>
            <a:pPr marL="92710">
              <a:lnSpc>
                <a:spcPct val="100000"/>
              </a:lnSpc>
            </a:pPr>
            <a:r>
              <a:rPr dirty="0" sz="1800" spc="-5" b="1">
                <a:latin typeface="Georgia"/>
                <a:cs typeface="Georgia"/>
              </a:rPr>
              <a:t>South</a:t>
            </a:r>
            <a:r>
              <a:rPr dirty="0" sz="1800" spc="-35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Africa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38728" y="1932444"/>
            <a:ext cx="1955800" cy="940435"/>
            <a:chOff x="3538728" y="1932444"/>
            <a:chExt cx="1955800" cy="94043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8728" y="1962924"/>
              <a:ext cx="1955292" cy="8107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8456" y="1932444"/>
              <a:ext cx="1793748" cy="94029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64635" y="1988820"/>
            <a:ext cx="1853564" cy="708660"/>
          </a:xfrm>
          <a:prstGeom prst="rect">
            <a:avLst/>
          </a:prstGeom>
          <a:solidFill>
            <a:srgbClr val="92D050">
              <a:alpha val="85096"/>
            </a:srgbClr>
          </a:solidFill>
        </p:spPr>
        <p:txBody>
          <a:bodyPr wrap="square" lIns="0" tIns="37465" rIns="0" bIns="0" rtlCol="0" vert="horz">
            <a:spAutoFit/>
          </a:bodyPr>
          <a:lstStyle/>
          <a:p>
            <a:pPr marL="401320" marR="255270" indent="-139065">
              <a:lnSpc>
                <a:spcPct val="100000"/>
              </a:lnSpc>
              <a:spcBef>
                <a:spcPts val="295"/>
              </a:spcBef>
            </a:pPr>
            <a:r>
              <a:rPr dirty="0" sz="2000" b="1">
                <a:latin typeface="Georgia"/>
                <a:cs typeface="Georgia"/>
              </a:rPr>
              <a:t>36</a:t>
            </a:r>
            <a:r>
              <a:rPr dirty="0" sz="2000" spc="-110" b="1">
                <a:latin typeface="Georgia"/>
                <a:cs typeface="Georgia"/>
              </a:rPr>
              <a:t> </a:t>
            </a:r>
            <a:r>
              <a:rPr dirty="0" sz="2000">
                <a:latin typeface="Georgia"/>
                <a:cs typeface="Georgia"/>
              </a:rPr>
              <a:t>member </a:t>
            </a:r>
            <a:r>
              <a:rPr dirty="0" sz="2000" spc="-470">
                <a:latin typeface="Georgia"/>
                <a:cs typeface="Georgia"/>
              </a:rPr>
              <a:t> </a:t>
            </a:r>
            <a:r>
              <a:rPr dirty="0" sz="2000">
                <a:latin typeface="Georgia"/>
                <a:cs typeface="Georgia"/>
              </a:rPr>
              <a:t>countries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811" y="3803903"/>
            <a:ext cx="1856739" cy="2763520"/>
            <a:chOff x="19811" y="3803903"/>
            <a:chExt cx="1856739" cy="276352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96" y="3834383"/>
              <a:ext cx="1793748" cy="26578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11" y="3803903"/>
              <a:ext cx="1684020" cy="27630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8203" y="3860291"/>
              <a:ext cx="1691639" cy="2555875"/>
            </a:xfrm>
            <a:custGeom>
              <a:avLst/>
              <a:gdLst/>
              <a:ahLst/>
              <a:cxnLst/>
              <a:rect l="l" t="t" r="r" b="b"/>
              <a:pathLst>
                <a:path w="1691639" h="2555875">
                  <a:moveTo>
                    <a:pt x="1691639" y="0"/>
                  </a:moveTo>
                  <a:lnTo>
                    <a:pt x="0" y="0"/>
                  </a:lnTo>
                  <a:lnTo>
                    <a:pt x="0" y="2555748"/>
                  </a:lnTo>
                  <a:lnTo>
                    <a:pt x="1691639" y="2555748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92D05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86334" y="3885691"/>
            <a:ext cx="1304290" cy="24593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</a:pPr>
            <a:r>
              <a:rPr dirty="0" sz="2000" spc="-5">
                <a:latin typeface="Georgia"/>
                <a:cs typeface="Georgia"/>
              </a:rPr>
              <a:t>Newest </a:t>
            </a:r>
            <a:r>
              <a:rPr dirty="0" sz="200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members: </a:t>
            </a:r>
            <a:r>
              <a:rPr dirty="0" sz="2000">
                <a:latin typeface="Georgia"/>
                <a:cs typeface="Georgia"/>
              </a:rPr>
              <a:t> </a:t>
            </a:r>
            <a:r>
              <a:rPr dirty="0" sz="2000" spc="-10" b="1">
                <a:latin typeface="Georgia"/>
                <a:cs typeface="Georgia"/>
              </a:rPr>
              <a:t>L</a:t>
            </a:r>
            <a:r>
              <a:rPr dirty="0" sz="2000" b="1">
                <a:latin typeface="Georgia"/>
                <a:cs typeface="Georgia"/>
              </a:rPr>
              <a:t>ithu</a:t>
            </a:r>
            <a:r>
              <a:rPr dirty="0" sz="2000" spc="-5" b="1">
                <a:latin typeface="Georgia"/>
                <a:cs typeface="Georgia"/>
              </a:rPr>
              <a:t>a</a:t>
            </a:r>
            <a:r>
              <a:rPr dirty="0" sz="2000" b="1">
                <a:latin typeface="Georgia"/>
                <a:cs typeface="Georgia"/>
              </a:rPr>
              <a:t>nia  </a:t>
            </a:r>
            <a:r>
              <a:rPr dirty="0" sz="2000" spc="-5" b="1">
                <a:latin typeface="Georgia"/>
                <a:cs typeface="Georgia"/>
              </a:rPr>
              <a:t>Latvia </a:t>
            </a:r>
            <a:r>
              <a:rPr dirty="0" sz="2000" b="1">
                <a:latin typeface="Georgia"/>
                <a:cs typeface="Georgia"/>
              </a:rPr>
              <a:t> </a:t>
            </a:r>
            <a:r>
              <a:rPr dirty="0" sz="2000" spc="-5" b="1">
                <a:latin typeface="Georgia"/>
                <a:cs typeface="Georgia"/>
              </a:rPr>
              <a:t>Estonia </a:t>
            </a:r>
            <a:r>
              <a:rPr dirty="0" sz="2000" b="1">
                <a:latin typeface="Georgia"/>
                <a:cs typeface="Georgia"/>
              </a:rPr>
              <a:t> </a:t>
            </a:r>
            <a:r>
              <a:rPr dirty="0" sz="2000" spc="-5" b="1">
                <a:latin typeface="Georgia"/>
                <a:cs typeface="Georgia"/>
              </a:rPr>
              <a:t>Israel </a:t>
            </a:r>
            <a:r>
              <a:rPr dirty="0" sz="2000" b="1">
                <a:latin typeface="Georgia"/>
                <a:cs typeface="Georgia"/>
              </a:rPr>
              <a:t> </a:t>
            </a:r>
            <a:r>
              <a:rPr dirty="0" sz="2000" spc="-5" b="1">
                <a:latin typeface="Georgia"/>
                <a:cs typeface="Georgia"/>
              </a:rPr>
              <a:t>Slovenia </a:t>
            </a:r>
            <a:r>
              <a:rPr dirty="0" sz="2000" b="1">
                <a:latin typeface="Georgia"/>
                <a:cs typeface="Georgia"/>
              </a:rPr>
              <a:t> </a:t>
            </a:r>
            <a:r>
              <a:rPr dirty="0" sz="2000" spc="-5" b="1">
                <a:latin typeface="Georgia"/>
                <a:cs typeface="Georgia"/>
              </a:rPr>
              <a:t>Chile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95771" y="1074419"/>
            <a:ext cx="2245360" cy="1405255"/>
            <a:chOff x="5795771" y="1074419"/>
            <a:chExt cx="2245360" cy="140525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41491" y="1098803"/>
              <a:ext cx="2191512" cy="13014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95771" y="1074419"/>
              <a:ext cx="2244852" cy="140512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867400" y="1124711"/>
            <a:ext cx="2089785" cy="1199515"/>
          </a:xfrm>
          <a:prstGeom prst="rect">
            <a:avLst/>
          </a:prstGeom>
          <a:solidFill>
            <a:srgbClr val="ACCCBA">
              <a:alpha val="85096"/>
            </a:srgbClr>
          </a:solidFill>
        </p:spPr>
        <p:txBody>
          <a:bodyPr wrap="square" lIns="0" tIns="37465" rIns="0" bIns="0" rtlCol="0" vert="horz">
            <a:spAutoFit/>
          </a:bodyPr>
          <a:lstStyle/>
          <a:p>
            <a:pPr marL="92075" marR="175895">
              <a:lnSpc>
                <a:spcPct val="100000"/>
              </a:lnSpc>
              <a:spcBef>
                <a:spcPts val="295"/>
              </a:spcBef>
            </a:pPr>
            <a:r>
              <a:rPr dirty="0" sz="1800" spc="-5">
                <a:latin typeface="Georgia"/>
                <a:cs typeface="Georgia"/>
              </a:rPr>
              <a:t>Ongoing </a:t>
            </a:r>
            <a:r>
              <a:rPr dirty="0" sz="1800">
                <a:latin typeface="Georgia"/>
                <a:cs typeface="Georgia"/>
              </a:rPr>
              <a:t> membership</a:t>
            </a:r>
            <a:r>
              <a:rPr dirty="0" sz="1800" spc="-70">
                <a:latin typeface="Georgia"/>
                <a:cs typeface="Georgia"/>
              </a:rPr>
              <a:t> </a:t>
            </a:r>
            <a:r>
              <a:rPr dirty="0" sz="1800" spc="-5">
                <a:latin typeface="Georgia"/>
                <a:cs typeface="Georgia"/>
              </a:rPr>
              <a:t>talks </a:t>
            </a:r>
            <a:r>
              <a:rPr dirty="0" sz="1800" spc="-420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with </a:t>
            </a:r>
            <a:r>
              <a:rPr dirty="0" sz="1800" b="1">
                <a:latin typeface="Georgia"/>
                <a:cs typeface="Georgia"/>
              </a:rPr>
              <a:t>Russia </a:t>
            </a:r>
            <a:r>
              <a:rPr dirty="0" sz="1800" spc="5" b="1">
                <a:latin typeface="Georgia"/>
                <a:cs typeface="Georgia"/>
              </a:rPr>
              <a:t> </a:t>
            </a:r>
            <a:r>
              <a:rPr dirty="0" sz="1800">
                <a:latin typeface="Georgia"/>
                <a:cs typeface="Georgia"/>
              </a:rPr>
              <a:t>(suspended)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95" y="183261"/>
            <a:ext cx="316611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5" b="1">
                <a:latin typeface="Gadugi"/>
                <a:cs typeface="Gadugi"/>
              </a:rPr>
              <a:t>Policy</a:t>
            </a:r>
            <a:r>
              <a:rPr dirty="0" sz="2600" spc="-6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areas</a:t>
            </a:r>
            <a:r>
              <a:rPr dirty="0" sz="2600" spc="-35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covered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435602" y="1294638"/>
            <a:ext cx="2853055" cy="4599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908050">
              <a:lnSpc>
                <a:spcPct val="100000"/>
              </a:lnSpc>
              <a:spcBef>
                <a:spcPts val="105"/>
              </a:spcBef>
            </a:pPr>
            <a:r>
              <a:rPr dirty="0" sz="2000" spc="5">
                <a:solidFill>
                  <a:srgbClr val="7E7E7E"/>
                </a:solidFill>
                <a:latin typeface="Gadugi"/>
                <a:cs typeface="Gadugi"/>
              </a:rPr>
              <a:t>Industry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and </a:t>
            </a:r>
            <a:r>
              <a:rPr dirty="0" sz="2000" spc="5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ent</a:t>
            </a:r>
            <a:r>
              <a:rPr dirty="0" sz="2000" spc="-30">
                <a:solidFill>
                  <a:srgbClr val="7E7E7E"/>
                </a:solidFill>
                <a:latin typeface="Gadugi"/>
                <a:cs typeface="Gadugi"/>
              </a:rPr>
              <a:t>r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e</a:t>
            </a:r>
            <a:r>
              <a:rPr dirty="0" sz="2000" spc="-10">
                <a:solidFill>
                  <a:srgbClr val="7E7E7E"/>
                </a:solidFill>
                <a:latin typeface="Gadugi"/>
                <a:cs typeface="Gadugi"/>
              </a:rPr>
              <a:t>p</a:t>
            </a:r>
            <a:r>
              <a:rPr dirty="0" sz="2000" spc="-30">
                <a:solidFill>
                  <a:srgbClr val="7E7E7E"/>
                </a:solidFill>
                <a:latin typeface="Gadugi"/>
                <a:cs typeface="Gadugi"/>
              </a:rPr>
              <a:t>r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eneu</a:t>
            </a:r>
            <a:r>
              <a:rPr dirty="0" sz="2000" spc="10">
                <a:solidFill>
                  <a:srgbClr val="7E7E7E"/>
                </a:solidFill>
                <a:latin typeface="Gadugi"/>
                <a:cs typeface="Gadugi"/>
              </a:rPr>
              <a:t>r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s</a:t>
            </a:r>
            <a:r>
              <a:rPr dirty="0" sz="2000" spc="5">
                <a:solidFill>
                  <a:srgbClr val="7E7E7E"/>
                </a:solidFill>
                <a:latin typeface="Gadugi"/>
                <a:cs typeface="Gadugi"/>
              </a:rPr>
              <a:t>h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ip 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Innovation</a:t>
            </a:r>
            <a:endParaRPr sz="2000">
              <a:latin typeface="Gadugi"/>
              <a:cs typeface="Gadugi"/>
            </a:endParaRPr>
          </a:p>
          <a:p>
            <a:pPr algn="just" marL="12700" marR="195580">
              <a:lnSpc>
                <a:spcPct val="100000"/>
              </a:lnSpc>
            </a:pP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Insurance</a:t>
            </a:r>
            <a:r>
              <a:rPr dirty="0" sz="2000" spc="-3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and</a:t>
            </a:r>
            <a:r>
              <a:rPr dirty="0" sz="2000" spc="-4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pensions </a:t>
            </a:r>
            <a:r>
              <a:rPr dirty="0" sz="2000" spc="-535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International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migration </a:t>
            </a:r>
            <a:r>
              <a:rPr dirty="0" sz="2000" spc="-535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Internet</a:t>
            </a:r>
            <a:endParaRPr sz="20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Investment</a:t>
            </a:r>
            <a:endParaRPr sz="2000">
              <a:latin typeface="Gadugi"/>
              <a:cs typeface="Gadugi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Public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governance </a:t>
            </a:r>
            <a:r>
              <a:rPr dirty="0" sz="2000" spc="5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10">
                <a:solidFill>
                  <a:srgbClr val="7E7E7E"/>
                </a:solidFill>
                <a:latin typeface="Gadugi"/>
                <a:cs typeface="Gadugi"/>
              </a:rPr>
              <a:t>Regional,</a:t>
            </a:r>
            <a:r>
              <a:rPr dirty="0" sz="2000" spc="-2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rural</a:t>
            </a:r>
            <a:r>
              <a:rPr dirty="0" sz="2000" spc="-1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and</a:t>
            </a:r>
            <a:r>
              <a:rPr dirty="0" sz="2000" spc="-3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urban </a:t>
            </a:r>
            <a:r>
              <a:rPr dirty="0" sz="2000" spc="-53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development</a:t>
            </a:r>
            <a:endParaRPr sz="2000">
              <a:latin typeface="Gadugi"/>
              <a:cs typeface="Gadugi"/>
            </a:endParaRPr>
          </a:p>
          <a:p>
            <a:pPr marL="12700" marR="80010">
              <a:lnSpc>
                <a:spcPct val="100000"/>
              </a:lnSpc>
            </a:pP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Regulatory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reform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Science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and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technology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Social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and </a:t>
            </a:r>
            <a:r>
              <a:rPr dirty="0" sz="2000" spc="-10">
                <a:solidFill>
                  <a:srgbClr val="7E7E7E"/>
                </a:solidFill>
                <a:latin typeface="Gadugi"/>
                <a:cs typeface="Gadugi"/>
              </a:rPr>
              <a:t>welfare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issues </a:t>
            </a:r>
            <a:r>
              <a:rPr dirty="0" sz="2000" spc="-535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75">
                <a:solidFill>
                  <a:srgbClr val="7E7E7E"/>
                </a:solidFill>
                <a:latin typeface="Gadugi"/>
                <a:cs typeface="Gadugi"/>
              </a:rPr>
              <a:t>Tax</a:t>
            </a:r>
            <a:endParaRPr sz="20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35">
                <a:solidFill>
                  <a:srgbClr val="7E7E7E"/>
                </a:solidFill>
                <a:latin typeface="Gadugi"/>
                <a:cs typeface="Gadugi"/>
              </a:rPr>
              <a:t>Trade</a:t>
            </a:r>
            <a:endParaRPr sz="20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576" y="1294638"/>
            <a:ext cx="2827020" cy="4599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9144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Agriculture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and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fisheries </a:t>
            </a:r>
            <a:r>
              <a:rPr dirty="0" sz="2000" spc="-535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5">
                <a:solidFill>
                  <a:srgbClr val="7E7E7E"/>
                </a:solidFill>
                <a:latin typeface="Gadugi"/>
                <a:cs typeface="Gadugi"/>
              </a:rPr>
              <a:t>Bribery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and corruption </a:t>
            </a:r>
            <a:r>
              <a:rPr dirty="0" sz="2000" spc="5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Chemical safety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and </a:t>
            </a:r>
            <a:r>
              <a:rPr dirty="0" sz="2000" spc="5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Biosafety</a:t>
            </a:r>
            <a:endParaRPr sz="2000">
              <a:latin typeface="Gadugi"/>
              <a:cs typeface="Gadugi"/>
            </a:endParaRPr>
          </a:p>
          <a:p>
            <a:pPr marL="12700" marR="299085">
              <a:lnSpc>
                <a:spcPct val="100000"/>
              </a:lnSpc>
            </a:pP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Competition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Corporate</a:t>
            </a:r>
            <a:r>
              <a:rPr dirty="0" sz="2000" spc="-8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governance </a:t>
            </a:r>
            <a:r>
              <a:rPr dirty="0" sz="2000" spc="-53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Development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 Economy</a:t>
            </a:r>
            <a:endParaRPr sz="2000">
              <a:latin typeface="Gadugi"/>
              <a:cs typeface="Gadugi"/>
            </a:endParaRPr>
          </a:p>
          <a:p>
            <a:pPr marL="12700" marR="1388745">
              <a:lnSpc>
                <a:spcPct val="100000"/>
              </a:lnSpc>
            </a:pP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Education </a:t>
            </a:r>
            <a:r>
              <a:rPr dirty="0" sz="2000" spc="5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10">
                <a:solidFill>
                  <a:srgbClr val="7E7E7E"/>
                </a:solidFill>
                <a:latin typeface="Gadugi"/>
                <a:cs typeface="Gadugi"/>
              </a:rPr>
              <a:t>E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mployment  </a:t>
            </a:r>
            <a:r>
              <a:rPr dirty="0" sz="2000" spc="-10">
                <a:solidFill>
                  <a:srgbClr val="7E7E7E"/>
                </a:solidFill>
                <a:latin typeface="Gadugi"/>
                <a:cs typeface="Gadugi"/>
              </a:rPr>
              <a:t>E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nvi</a:t>
            </a:r>
            <a:r>
              <a:rPr dirty="0" sz="2000" spc="-25">
                <a:solidFill>
                  <a:srgbClr val="7E7E7E"/>
                </a:solidFill>
                <a:latin typeface="Gadugi"/>
                <a:cs typeface="Gadugi"/>
              </a:rPr>
              <a:t>r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o</a:t>
            </a:r>
            <a:r>
              <a:rPr dirty="0" sz="2000" spc="5">
                <a:solidFill>
                  <a:srgbClr val="7E7E7E"/>
                </a:solidFill>
                <a:latin typeface="Gadugi"/>
                <a:cs typeface="Gadugi"/>
              </a:rPr>
              <a:t>n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ment 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Finance</a:t>
            </a:r>
            <a:endParaRPr sz="2000">
              <a:latin typeface="Gadugi"/>
              <a:cs typeface="Gadugi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10">
                <a:solidFill>
                  <a:srgbClr val="7E7E7E"/>
                </a:solidFill>
                <a:latin typeface="Gadugi"/>
                <a:cs typeface="Gadugi"/>
              </a:rPr>
              <a:t>Green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growth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and </a:t>
            </a:r>
            <a:r>
              <a:rPr dirty="0" sz="2000" spc="5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sustainable</a:t>
            </a:r>
            <a:r>
              <a:rPr dirty="0" sz="2000" spc="-60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 spc="-5">
                <a:solidFill>
                  <a:srgbClr val="7E7E7E"/>
                </a:solidFill>
                <a:latin typeface="Gadugi"/>
                <a:cs typeface="Gadugi"/>
              </a:rPr>
              <a:t>development </a:t>
            </a:r>
            <a:r>
              <a:rPr dirty="0" sz="2000" spc="-535">
                <a:solidFill>
                  <a:srgbClr val="7E7E7E"/>
                </a:solidFill>
                <a:latin typeface="Gadugi"/>
                <a:cs typeface="Gadugi"/>
              </a:rPr>
              <a:t> </a:t>
            </a:r>
            <a:r>
              <a:rPr dirty="0" sz="2000">
                <a:solidFill>
                  <a:srgbClr val="7E7E7E"/>
                </a:solidFill>
                <a:latin typeface="Gadugi"/>
                <a:cs typeface="Gadugi"/>
              </a:rPr>
              <a:t>Health</a:t>
            </a:r>
            <a:endParaRPr sz="20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" y="177749"/>
            <a:ext cx="2570480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latin typeface="Gadugi"/>
                <a:cs typeface="Gadugi"/>
              </a:rPr>
              <a:t>Who</a:t>
            </a:r>
            <a:r>
              <a:rPr dirty="0" sz="2600" spc="-6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does</a:t>
            </a:r>
            <a:r>
              <a:rPr dirty="0" sz="2600" spc="-25" b="1">
                <a:latin typeface="Gadugi"/>
                <a:cs typeface="Gadugi"/>
              </a:rPr>
              <a:t> what?</a:t>
            </a:r>
            <a:endParaRPr sz="2600">
              <a:latin typeface="Gadugi"/>
              <a:cs typeface="Gadug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572" y="4055850"/>
            <a:ext cx="2458720" cy="178498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dirty="0" sz="2800" spc="-5" b="1">
                <a:solidFill>
                  <a:srgbClr val="004A78"/>
                </a:solidFill>
                <a:latin typeface="Gadugi"/>
                <a:cs typeface="Gadugi"/>
              </a:rPr>
              <a:t>Secretariat</a:t>
            </a:r>
            <a:endParaRPr sz="2800">
              <a:latin typeface="Gadugi"/>
              <a:cs typeface="Gadugi"/>
            </a:endParaRPr>
          </a:p>
          <a:p>
            <a:pPr algn="ctr" marL="12700" marR="5080" indent="-1270">
              <a:lnSpc>
                <a:spcPct val="100000"/>
              </a:lnSpc>
              <a:spcBef>
                <a:spcPts val="855"/>
              </a:spcBef>
            </a:pPr>
            <a:r>
              <a:rPr dirty="0" sz="2400" spc="-5">
                <a:solidFill>
                  <a:srgbClr val="717171"/>
                </a:solidFill>
                <a:latin typeface="Gadugi"/>
                <a:cs typeface="Gadugi"/>
              </a:rPr>
              <a:t>Research, analysis </a:t>
            </a:r>
            <a:r>
              <a:rPr dirty="0" sz="2400" spc="-645">
                <a:solidFill>
                  <a:srgbClr val="717171"/>
                </a:solidFill>
                <a:latin typeface="Gadugi"/>
                <a:cs typeface="Gadugi"/>
              </a:rPr>
              <a:t> </a:t>
            </a:r>
            <a:r>
              <a:rPr dirty="0" sz="2400">
                <a:solidFill>
                  <a:srgbClr val="717171"/>
                </a:solidFill>
                <a:latin typeface="Gadugi"/>
                <a:cs typeface="Gadugi"/>
              </a:rPr>
              <a:t>and </a:t>
            </a:r>
            <a:r>
              <a:rPr dirty="0" sz="2400" spc="-5">
                <a:solidFill>
                  <a:srgbClr val="717171"/>
                </a:solidFill>
                <a:latin typeface="Gadugi"/>
                <a:cs typeface="Gadugi"/>
              </a:rPr>
              <a:t>policy </a:t>
            </a:r>
            <a:r>
              <a:rPr dirty="0" sz="2400">
                <a:solidFill>
                  <a:srgbClr val="717171"/>
                </a:solidFill>
                <a:latin typeface="Gadugi"/>
                <a:cs typeface="Gadugi"/>
              </a:rPr>
              <a:t> r</a:t>
            </a:r>
            <a:r>
              <a:rPr dirty="0" sz="2400" spc="5">
                <a:solidFill>
                  <a:srgbClr val="717171"/>
                </a:solidFill>
                <a:latin typeface="Gadugi"/>
                <a:cs typeface="Gadugi"/>
              </a:rPr>
              <a:t>e</a:t>
            </a:r>
            <a:r>
              <a:rPr dirty="0" sz="2400">
                <a:solidFill>
                  <a:srgbClr val="717171"/>
                </a:solidFill>
                <a:latin typeface="Gadugi"/>
                <a:cs typeface="Gadugi"/>
              </a:rPr>
              <a:t>c</a:t>
            </a:r>
            <a:r>
              <a:rPr dirty="0" sz="2400" spc="-10">
                <a:solidFill>
                  <a:srgbClr val="717171"/>
                </a:solidFill>
                <a:latin typeface="Gadugi"/>
                <a:cs typeface="Gadugi"/>
              </a:rPr>
              <a:t>o</a:t>
            </a:r>
            <a:r>
              <a:rPr dirty="0" sz="2400" spc="-5">
                <a:solidFill>
                  <a:srgbClr val="717171"/>
                </a:solidFill>
                <a:latin typeface="Gadugi"/>
                <a:cs typeface="Gadugi"/>
              </a:rPr>
              <a:t>mmendations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5426" y="1590328"/>
            <a:ext cx="4605655" cy="169227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ctr" marL="1057910" marR="1051560" indent="-8890">
              <a:lnSpc>
                <a:spcPct val="107700"/>
              </a:lnSpc>
              <a:spcBef>
                <a:spcPts val="445"/>
              </a:spcBef>
            </a:pPr>
            <a:r>
              <a:rPr dirty="0" sz="2800" spc="-5" b="1">
                <a:solidFill>
                  <a:srgbClr val="004A78"/>
                </a:solidFill>
                <a:latin typeface="Gadugi"/>
                <a:cs typeface="Gadugi"/>
              </a:rPr>
              <a:t>Council </a:t>
            </a:r>
            <a:r>
              <a:rPr dirty="0" sz="2800" b="1">
                <a:solidFill>
                  <a:srgbClr val="004A78"/>
                </a:solidFill>
                <a:latin typeface="Gadugi"/>
                <a:cs typeface="Gadugi"/>
              </a:rPr>
              <a:t> </a:t>
            </a:r>
            <a:r>
              <a:rPr dirty="0" sz="2400" spc="-5">
                <a:solidFill>
                  <a:srgbClr val="717171"/>
                </a:solidFill>
                <a:latin typeface="Gadugi"/>
                <a:cs typeface="Gadugi"/>
              </a:rPr>
              <a:t>Oversight </a:t>
            </a:r>
            <a:r>
              <a:rPr dirty="0" sz="2400">
                <a:solidFill>
                  <a:srgbClr val="717171"/>
                </a:solidFill>
                <a:latin typeface="Gadugi"/>
                <a:cs typeface="Gadugi"/>
              </a:rPr>
              <a:t>and </a:t>
            </a:r>
            <a:r>
              <a:rPr dirty="0" sz="2400" spc="5">
                <a:solidFill>
                  <a:srgbClr val="717171"/>
                </a:solidFill>
                <a:latin typeface="Gadugi"/>
                <a:cs typeface="Gadugi"/>
              </a:rPr>
              <a:t> </a:t>
            </a:r>
            <a:r>
              <a:rPr dirty="0" sz="2400">
                <a:solidFill>
                  <a:srgbClr val="717171"/>
                </a:solidFill>
                <a:latin typeface="Gadugi"/>
                <a:cs typeface="Gadugi"/>
              </a:rPr>
              <a:t>strategic</a:t>
            </a:r>
            <a:r>
              <a:rPr dirty="0" sz="2400" spc="-75">
                <a:solidFill>
                  <a:srgbClr val="717171"/>
                </a:solidFill>
                <a:latin typeface="Gadugi"/>
                <a:cs typeface="Gadugi"/>
              </a:rPr>
              <a:t> </a:t>
            </a:r>
            <a:r>
              <a:rPr dirty="0" sz="2400" spc="-5">
                <a:solidFill>
                  <a:srgbClr val="717171"/>
                </a:solidFill>
                <a:latin typeface="Gadugi"/>
                <a:cs typeface="Gadugi"/>
              </a:rPr>
              <a:t>direction,</a:t>
            </a:r>
            <a:endParaRPr sz="2400">
              <a:latin typeface="Gadugi"/>
              <a:cs typeface="Gadugi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solidFill>
                  <a:srgbClr val="717171"/>
                </a:solidFill>
                <a:latin typeface="Gadugi"/>
                <a:cs typeface="Gadugi"/>
              </a:rPr>
              <a:t>presided</a:t>
            </a:r>
            <a:r>
              <a:rPr dirty="0" sz="2400" spc="-25">
                <a:solidFill>
                  <a:srgbClr val="717171"/>
                </a:solidFill>
                <a:latin typeface="Gadugi"/>
                <a:cs typeface="Gadugi"/>
              </a:rPr>
              <a:t> </a:t>
            </a:r>
            <a:r>
              <a:rPr dirty="0" sz="2400">
                <a:solidFill>
                  <a:srgbClr val="717171"/>
                </a:solidFill>
                <a:latin typeface="Gadugi"/>
                <a:cs typeface="Gadugi"/>
              </a:rPr>
              <a:t>by the</a:t>
            </a:r>
            <a:r>
              <a:rPr dirty="0" sz="2400" spc="-10">
                <a:solidFill>
                  <a:srgbClr val="717171"/>
                </a:solidFill>
                <a:latin typeface="Gadugi"/>
                <a:cs typeface="Gadugi"/>
              </a:rPr>
              <a:t> </a:t>
            </a:r>
            <a:r>
              <a:rPr dirty="0" sz="2400" spc="-5">
                <a:solidFill>
                  <a:srgbClr val="717171"/>
                </a:solidFill>
                <a:latin typeface="Gadugi"/>
                <a:cs typeface="Gadugi"/>
              </a:rPr>
              <a:t>Secretary-General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679" y="4055850"/>
            <a:ext cx="3056890" cy="215074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dirty="0" sz="2800" spc="-10" b="1">
                <a:solidFill>
                  <a:srgbClr val="004A78"/>
                </a:solidFill>
                <a:latin typeface="Gadugi"/>
                <a:cs typeface="Gadugi"/>
              </a:rPr>
              <a:t>Committees</a:t>
            </a:r>
            <a:endParaRPr sz="2800">
              <a:latin typeface="Gadugi"/>
              <a:cs typeface="Gadugi"/>
            </a:endParaRPr>
          </a:p>
          <a:p>
            <a:pPr algn="ctr" marL="12065" marR="5080" indent="-1270">
              <a:lnSpc>
                <a:spcPct val="100000"/>
              </a:lnSpc>
              <a:spcBef>
                <a:spcPts val="855"/>
              </a:spcBef>
            </a:pPr>
            <a:r>
              <a:rPr dirty="0" sz="2400" spc="-5">
                <a:solidFill>
                  <a:srgbClr val="717171"/>
                </a:solidFill>
                <a:latin typeface="Gadugi"/>
                <a:cs typeface="Gadugi"/>
              </a:rPr>
              <a:t>National</a:t>
            </a:r>
            <a:r>
              <a:rPr dirty="0" sz="2400" spc="20">
                <a:solidFill>
                  <a:srgbClr val="717171"/>
                </a:solidFill>
                <a:latin typeface="Gadugi"/>
                <a:cs typeface="Gadugi"/>
              </a:rPr>
              <a:t> </a:t>
            </a:r>
            <a:r>
              <a:rPr dirty="0" sz="2400">
                <a:solidFill>
                  <a:srgbClr val="717171"/>
                </a:solidFill>
                <a:latin typeface="Gadugi"/>
                <a:cs typeface="Gadugi"/>
              </a:rPr>
              <a:t>experts </a:t>
            </a:r>
            <a:r>
              <a:rPr dirty="0" sz="2400" spc="5">
                <a:solidFill>
                  <a:srgbClr val="717171"/>
                </a:solidFill>
                <a:latin typeface="Gadugi"/>
                <a:cs typeface="Gadugi"/>
              </a:rPr>
              <a:t> </a:t>
            </a:r>
            <a:r>
              <a:rPr dirty="0" sz="2400" spc="-5">
                <a:solidFill>
                  <a:srgbClr val="717171"/>
                </a:solidFill>
                <a:latin typeface="Gadugi"/>
                <a:cs typeface="Gadugi"/>
              </a:rPr>
              <a:t>discussion, monitoring </a:t>
            </a:r>
            <a:r>
              <a:rPr dirty="0" sz="2400" spc="-640">
                <a:solidFill>
                  <a:srgbClr val="717171"/>
                </a:solidFill>
                <a:latin typeface="Gadugi"/>
                <a:cs typeface="Gadugi"/>
              </a:rPr>
              <a:t> </a:t>
            </a:r>
            <a:r>
              <a:rPr dirty="0" sz="2400">
                <a:solidFill>
                  <a:srgbClr val="717171"/>
                </a:solidFill>
                <a:latin typeface="Gadugi"/>
                <a:cs typeface="Gadugi"/>
              </a:rPr>
              <a:t>and</a:t>
            </a:r>
            <a:endParaRPr sz="2400">
              <a:latin typeface="Gadugi"/>
              <a:cs typeface="Gadugi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solidFill>
                  <a:srgbClr val="717171"/>
                </a:solidFill>
                <a:latin typeface="Gadugi"/>
                <a:cs typeface="Gadugi"/>
              </a:rPr>
              <a:t>peer</a:t>
            </a:r>
            <a:r>
              <a:rPr dirty="0" sz="2400" spc="-60">
                <a:solidFill>
                  <a:srgbClr val="717171"/>
                </a:solidFill>
                <a:latin typeface="Gadugi"/>
                <a:cs typeface="Gadugi"/>
              </a:rPr>
              <a:t> </a:t>
            </a:r>
            <a:r>
              <a:rPr dirty="0" sz="2400">
                <a:solidFill>
                  <a:srgbClr val="717171"/>
                </a:solidFill>
                <a:latin typeface="Gadugi"/>
                <a:cs typeface="Gadugi"/>
              </a:rPr>
              <a:t>review</a:t>
            </a:r>
            <a:endParaRPr sz="2400">
              <a:latin typeface="Gadugi"/>
              <a:cs typeface="Gadug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47515" y="3624071"/>
            <a:ext cx="1626235" cy="1473835"/>
            <a:chOff x="3747515" y="3624071"/>
            <a:chExt cx="1626235" cy="1473835"/>
          </a:xfrm>
        </p:grpSpPr>
        <p:sp>
          <p:nvSpPr>
            <p:cNvPr id="7" name="object 7"/>
            <p:cNvSpPr/>
            <p:nvPr/>
          </p:nvSpPr>
          <p:spPr>
            <a:xfrm>
              <a:off x="3760469" y="3637025"/>
              <a:ext cx="1600200" cy="1447800"/>
            </a:xfrm>
            <a:custGeom>
              <a:avLst/>
              <a:gdLst/>
              <a:ahLst/>
              <a:cxnLst/>
              <a:rect l="l" t="t" r="r" b="b"/>
              <a:pathLst>
                <a:path w="1600200" h="1447800">
                  <a:moveTo>
                    <a:pt x="0" y="723900"/>
                  </a:moveTo>
                  <a:lnTo>
                    <a:pt x="1574" y="678119"/>
                  </a:lnTo>
                  <a:lnTo>
                    <a:pt x="6234" y="633096"/>
                  </a:lnTo>
                  <a:lnTo>
                    <a:pt x="13887" y="588913"/>
                  </a:lnTo>
                  <a:lnTo>
                    <a:pt x="24438" y="545657"/>
                  </a:lnTo>
                  <a:lnTo>
                    <a:pt x="37794" y="503412"/>
                  </a:lnTo>
                  <a:lnTo>
                    <a:pt x="53861" y="462263"/>
                  </a:lnTo>
                  <a:lnTo>
                    <a:pt x="72546" y="422295"/>
                  </a:lnTo>
                  <a:lnTo>
                    <a:pt x="93754" y="383592"/>
                  </a:lnTo>
                  <a:lnTo>
                    <a:pt x="117391" y="346239"/>
                  </a:lnTo>
                  <a:lnTo>
                    <a:pt x="143364" y="310321"/>
                  </a:lnTo>
                  <a:lnTo>
                    <a:pt x="171580" y="275923"/>
                  </a:lnTo>
                  <a:lnTo>
                    <a:pt x="201944" y="243130"/>
                  </a:lnTo>
                  <a:lnTo>
                    <a:pt x="234362" y="212026"/>
                  </a:lnTo>
                  <a:lnTo>
                    <a:pt x="268741" y="182696"/>
                  </a:lnTo>
                  <a:lnTo>
                    <a:pt x="304988" y="155226"/>
                  </a:lnTo>
                  <a:lnTo>
                    <a:pt x="343007" y="129699"/>
                  </a:lnTo>
                  <a:lnTo>
                    <a:pt x="382706" y="106201"/>
                  </a:lnTo>
                  <a:lnTo>
                    <a:pt x="423991" y="84816"/>
                  </a:lnTo>
                  <a:lnTo>
                    <a:pt x="466767" y="65630"/>
                  </a:lnTo>
                  <a:lnTo>
                    <a:pt x="510942" y="48727"/>
                  </a:lnTo>
                  <a:lnTo>
                    <a:pt x="556421" y="34191"/>
                  </a:lnTo>
                  <a:lnTo>
                    <a:pt x="603111" y="22108"/>
                  </a:lnTo>
                  <a:lnTo>
                    <a:pt x="650917" y="12563"/>
                  </a:lnTo>
                  <a:lnTo>
                    <a:pt x="699746" y="5640"/>
                  </a:lnTo>
                  <a:lnTo>
                    <a:pt x="749505" y="1424"/>
                  </a:lnTo>
                  <a:lnTo>
                    <a:pt x="800100" y="0"/>
                  </a:lnTo>
                  <a:lnTo>
                    <a:pt x="850694" y="1424"/>
                  </a:lnTo>
                  <a:lnTo>
                    <a:pt x="900453" y="5640"/>
                  </a:lnTo>
                  <a:lnTo>
                    <a:pt x="949282" y="12563"/>
                  </a:lnTo>
                  <a:lnTo>
                    <a:pt x="997088" y="22108"/>
                  </a:lnTo>
                  <a:lnTo>
                    <a:pt x="1043778" y="34191"/>
                  </a:lnTo>
                  <a:lnTo>
                    <a:pt x="1089257" y="48727"/>
                  </a:lnTo>
                  <a:lnTo>
                    <a:pt x="1133432" y="65630"/>
                  </a:lnTo>
                  <a:lnTo>
                    <a:pt x="1176208" y="84816"/>
                  </a:lnTo>
                  <a:lnTo>
                    <a:pt x="1217493" y="106201"/>
                  </a:lnTo>
                  <a:lnTo>
                    <a:pt x="1257192" y="129699"/>
                  </a:lnTo>
                  <a:lnTo>
                    <a:pt x="1295211" y="155226"/>
                  </a:lnTo>
                  <a:lnTo>
                    <a:pt x="1331458" y="182696"/>
                  </a:lnTo>
                  <a:lnTo>
                    <a:pt x="1365837" y="212026"/>
                  </a:lnTo>
                  <a:lnTo>
                    <a:pt x="1398255" y="243130"/>
                  </a:lnTo>
                  <a:lnTo>
                    <a:pt x="1428619" y="275923"/>
                  </a:lnTo>
                  <a:lnTo>
                    <a:pt x="1456835" y="310321"/>
                  </a:lnTo>
                  <a:lnTo>
                    <a:pt x="1482808" y="346239"/>
                  </a:lnTo>
                  <a:lnTo>
                    <a:pt x="1506445" y="383592"/>
                  </a:lnTo>
                  <a:lnTo>
                    <a:pt x="1527653" y="422295"/>
                  </a:lnTo>
                  <a:lnTo>
                    <a:pt x="1546338" y="462263"/>
                  </a:lnTo>
                  <a:lnTo>
                    <a:pt x="1562405" y="503412"/>
                  </a:lnTo>
                  <a:lnTo>
                    <a:pt x="1575761" y="545657"/>
                  </a:lnTo>
                  <a:lnTo>
                    <a:pt x="1586312" y="588913"/>
                  </a:lnTo>
                  <a:lnTo>
                    <a:pt x="1593965" y="633096"/>
                  </a:lnTo>
                  <a:lnTo>
                    <a:pt x="1598625" y="678119"/>
                  </a:lnTo>
                  <a:lnTo>
                    <a:pt x="1600200" y="723900"/>
                  </a:lnTo>
                  <a:lnTo>
                    <a:pt x="1598625" y="769680"/>
                  </a:lnTo>
                  <a:lnTo>
                    <a:pt x="1593965" y="814703"/>
                  </a:lnTo>
                  <a:lnTo>
                    <a:pt x="1586312" y="858886"/>
                  </a:lnTo>
                  <a:lnTo>
                    <a:pt x="1575761" y="902142"/>
                  </a:lnTo>
                  <a:lnTo>
                    <a:pt x="1562405" y="944387"/>
                  </a:lnTo>
                  <a:lnTo>
                    <a:pt x="1546338" y="985536"/>
                  </a:lnTo>
                  <a:lnTo>
                    <a:pt x="1527653" y="1025504"/>
                  </a:lnTo>
                  <a:lnTo>
                    <a:pt x="1506445" y="1064207"/>
                  </a:lnTo>
                  <a:lnTo>
                    <a:pt x="1482808" y="1101560"/>
                  </a:lnTo>
                  <a:lnTo>
                    <a:pt x="1456835" y="1137478"/>
                  </a:lnTo>
                  <a:lnTo>
                    <a:pt x="1428619" y="1171876"/>
                  </a:lnTo>
                  <a:lnTo>
                    <a:pt x="1398255" y="1204669"/>
                  </a:lnTo>
                  <a:lnTo>
                    <a:pt x="1365837" y="1235773"/>
                  </a:lnTo>
                  <a:lnTo>
                    <a:pt x="1331458" y="1265103"/>
                  </a:lnTo>
                  <a:lnTo>
                    <a:pt x="1295211" y="1292573"/>
                  </a:lnTo>
                  <a:lnTo>
                    <a:pt x="1257192" y="1318100"/>
                  </a:lnTo>
                  <a:lnTo>
                    <a:pt x="1217493" y="1341598"/>
                  </a:lnTo>
                  <a:lnTo>
                    <a:pt x="1176208" y="1362983"/>
                  </a:lnTo>
                  <a:lnTo>
                    <a:pt x="1133432" y="1382169"/>
                  </a:lnTo>
                  <a:lnTo>
                    <a:pt x="1089257" y="1399072"/>
                  </a:lnTo>
                  <a:lnTo>
                    <a:pt x="1043778" y="1413608"/>
                  </a:lnTo>
                  <a:lnTo>
                    <a:pt x="997088" y="1425691"/>
                  </a:lnTo>
                  <a:lnTo>
                    <a:pt x="949282" y="1435236"/>
                  </a:lnTo>
                  <a:lnTo>
                    <a:pt x="900453" y="1442159"/>
                  </a:lnTo>
                  <a:lnTo>
                    <a:pt x="850694" y="1446375"/>
                  </a:lnTo>
                  <a:lnTo>
                    <a:pt x="800100" y="1447800"/>
                  </a:lnTo>
                  <a:lnTo>
                    <a:pt x="749505" y="1446375"/>
                  </a:lnTo>
                  <a:lnTo>
                    <a:pt x="699746" y="1442159"/>
                  </a:lnTo>
                  <a:lnTo>
                    <a:pt x="650917" y="1435236"/>
                  </a:lnTo>
                  <a:lnTo>
                    <a:pt x="603111" y="1425691"/>
                  </a:lnTo>
                  <a:lnTo>
                    <a:pt x="556421" y="1413608"/>
                  </a:lnTo>
                  <a:lnTo>
                    <a:pt x="510942" y="1399072"/>
                  </a:lnTo>
                  <a:lnTo>
                    <a:pt x="466767" y="1382169"/>
                  </a:lnTo>
                  <a:lnTo>
                    <a:pt x="423991" y="1362983"/>
                  </a:lnTo>
                  <a:lnTo>
                    <a:pt x="382706" y="1341598"/>
                  </a:lnTo>
                  <a:lnTo>
                    <a:pt x="343007" y="1318100"/>
                  </a:lnTo>
                  <a:lnTo>
                    <a:pt x="304988" y="1292573"/>
                  </a:lnTo>
                  <a:lnTo>
                    <a:pt x="268741" y="1265103"/>
                  </a:lnTo>
                  <a:lnTo>
                    <a:pt x="234362" y="1235773"/>
                  </a:lnTo>
                  <a:lnTo>
                    <a:pt x="201944" y="1204669"/>
                  </a:lnTo>
                  <a:lnTo>
                    <a:pt x="171580" y="1171876"/>
                  </a:lnTo>
                  <a:lnTo>
                    <a:pt x="143364" y="1137478"/>
                  </a:lnTo>
                  <a:lnTo>
                    <a:pt x="117391" y="1101560"/>
                  </a:lnTo>
                  <a:lnTo>
                    <a:pt x="93754" y="1064207"/>
                  </a:lnTo>
                  <a:lnTo>
                    <a:pt x="72546" y="1025504"/>
                  </a:lnTo>
                  <a:lnTo>
                    <a:pt x="53861" y="985536"/>
                  </a:lnTo>
                  <a:lnTo>
                    <a:pt x="37794" y="944387"/>
                  </a:lnTo>
                  <a:lnTo>
                    <a:pt x="24438" y="902142"/>
                  </a:lnTo>
                  <a:lnTo>
                    <a:pt x="13887" y="858886"/>
                  </a:lnTo>
                  <a:lnTo>
                    <a:pt x="6234" y="814703"/>
                  </a:lnTo>
                  <a:lnTo>
                    <a:pt x="1574" y="769680"/>
                  </a:lnTo>
                  <a:lnTo>
                    <a:pt x="0" y="723900"/>
                  </a:lnTo>
                  <a:close/>
                </a:path>
              </a:pathLst>
            </a:custGeom>
            <a:ln w="25908">
              <a:solidFill>
                <a:srgbClr val="004A7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76294" y="3801109"/>
              <a:ext cx="1349375" cy="1043940"/>
            </a:xfrm>
            <a:custGeom>
              <a:avLst/>
              <a:gdLst/>
              <a:ahLst/>
              <a:cxnLst/>
              <a:rect l="l" t="t" r="r" b="b"/>
              <a:pathLst>
                <a:path w="1349375" h="1043939">
                  <a:moveTo>
                    <a:pt x="576961" y="0"/>
                  </a:moveTo>
                  <a:lnTo>
                    <a:pt x="262636" y="175133"/>
                  </a:lnTo>
                  <a:lnTo>
                    <a:pt x="321437" y="219202"/>
                  </a:lnTo>
                  <a:lnTo>
                    <a:pt x="137922" y="464820"/>
                  </a:lnTo>
                  <a:lnTo>
                    <a:pt x="79121" y="420878"/>
                  </a:lnTo>
                  <a:lnTo>
                    <a:pt x="0" y="771779"/>
                  </a:lnTo>
                  <a:lnTo>
                    <a:pt x="314325" y="596646"/>
                  </a:lnTo>
                  <a:lnTo>
                    <a:pt x="255524" y="552704"/>
                  </a:lnTo>
                  <a:lnTo>
                    <a:pt x="439166" y="307086"/>
                  </a:lnTo>
                  <a:lnTo>
                    <a:pt x="497967" y="351028"/>
                  </a:lnTo>
                  <a:lnTo>
                    <a:pt x="576961" y="0"/>
                  </a:lnTo>
                  <a:close/>
                </a:path>
                <a:path w="1349375" h="1043939">
                  <a:moveTo>
                    <a:pt x="1151382" y="896620"/>
                  </a:moveTo>
                  <a:lnTo>
                    <a:pt x="822452" y="749554"/>
                  </a:lnTo>
                  <a:lnTo>
                    <a:pt x="822452" y="823087"/>
                  </a:lnTo>
                  <a:lnTo>
                    <a:pt x="517144" y="823087"/>
                  </a:lnTo>
                  <a:lnTo>
                    <a:pt x="517144" y="749554"/>
                  </a:lnTo>
                  <a:lnTo>
                    <a:pt x="188214" y="896620"/>
                  </a:lnTo>
                  <a:lnTo>
                    <a:pt x="517144" y="1043686"/>
                  </a:lnTo>
                  <a:lnTo>
                    <a:pt x="517144" y="970153"/>
                  </a:lnTo>
                  <a:lnTo>
                    <a:pt x="822452" y="970153"/>
                  </a:lnTo>
                  <a:lnTo>
                    <a:pt x="822452" y="1043686"/>
                  </a:lnTo>
                  <a:lnTo>
                    <a:pt x="1151382" y="896620"/>
                  </a:lnTo>
                  <a:close/>
                </a:path>
                <a:path w="1349375" h="1043939">
                  <a:moveTo>
                    <a:pt x="1349248" y="766318"/>
                  </a:moveTo>
                  <a:lnTo>
                    <a:pt x="1265555" y="416306"/>
                  </a:lnTo>
                  <a:lnTo>
                    <a:pt x="1207389" y="461010"/>
                  </a:lnTo>
                  <a:lnTo>
                    <a:pt x="1019683" y="216535"/>
                  </a:lnTo>
                  <a:lnTo>
                    <a:pt x="1077849" y="171831"/>
                  </a:lnTo>
                  <a:lnTo>
                    <a:pt x="761365" y="762"/>
                  </a:lnTo>
                  <a:lnTo>
                    <a:pt x="844931" y="350774"/>
                  </a:lnTo>
                  <a:lnTo>
                    <a:pt x="903224" y="306070"/>
                  </a:lnTo>
                  <a:lnTo>
                    <a:pt x="1090930" y="550545"/>
                  </a:lnTo>
                  <a:lnTo>
                    <a:pt x="1032637" y="595249"/>
                  </a:lnTo>
                  <a:lnTo>
                    <a:pt x="1349248" y="766318"/>
                  </a:lnTo>
                  <a:close/>
                </a:path>
              </a:pathLst>
            </a:custGeom>
            <a:solidFill>
              <a:srgbClr val="004A7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291" y="1991994"/>
            <a:ext cx="7386320" cy="353758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60">
                <a:latin typeface="Gadugi"/>
                <a:cs typeface="Gadugi"/>
              </a:rPr>
              <a:t>Takes</a:t>
            </a:r>
            <a:r>
              <a:rPr dirty="0" sz="2400" spc="-10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</a:t>
            </a:r>
            <a:r>
              <a:rPr dirty="0" sz="2400" spc="-5">
                <a:latin typeface="Gadugi"/>
                <a:cs typeface="Gadugi"/>
              </a:rPr>
              <a:t> </a:t>
            </a:r>
            <a:r>
              <a:rPr dirty="0" sz="2400" b="1">
                <a:solidFill>
                  <a:srgbClr val="004A78"/>
                </a:solidFill>
                <a:latin typeface="Gadugi"/>
                <a:cs typeface="Gadugi"/>
              </a:rPr>
              <a:t>multidisciplinary</a:t>
            </a:r>
            <a:r>
              <a:rPr dirty="0" sz="2400" spc="-5" b="1">
                <a:solidFill>
                  <a:srgbClr val="004A78"/>
                </a:solidFill>
                <a:latin typeface="Gadugi"/>
                <a:cs typeface="Gadugi"/>
              </a:rPr>
              <a:t> </a:t>
            </a:r>
            <a:r>
              <a:rPr dirty="0" sz="2400" spc="-10">
                <a:latin typeface="Gadugi"/>
                <a:cs typeface="Gadugi"/>
              </a:rPr>
              <a:t>approach</a:t>
            </a:r>
            <a:endParaRPr sz="24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Gadugi"/>
                <a:cs typeface="Gadugi"/>
              </a:rPr>
              <a:t>Collaborates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with </a:t>
            </a:r>
            <a:r>
              <a:rPr dirty="0" sz="2400" spc="-5">
                <a:latin typeface="Gadugi"/>
                <a:cs typeface="Gadugi"/>
              </a:rPr>
              <a:t>many</a:t>
            </a:r>
            <a:r>
              <a:rPr dirty="0" sz="2400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different</a:t>
            </a:r>
            <a:r>
              <a:rPr dirty="0" sz="2400" spc="-10">
                <a:latin typeface="Gadugi"/>
                <a:cs typeface="Gadugi"/>
              </a:rPr>
              <a:t> </a:t>
            </a:r>
            <a:r>
              <a:rPr dirty="0" sz="2400" b="1">
                <a:solidFill>
                  <a:srgbClr val="004A78"/>
                </a:solidFill>
                <a:latin typeface="Gadugi"/>
                <a:cs typeface="Gadugi"/>
              </a:rPr>
              <a:t>ministries</a:t>
            </a:r>
            <a:endParaRPr sz="24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Gadugi"/>
                <a:cs typeface="Gadugi"/>
              </a:rPr>
              <a:t>Offers</a:t>
            </a:r>
            <a:r>
              <a:rPr dirty="0" sz="2400" spc="-30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evidence-based,</a:t>
            </a:r>
            <a:r>
              <a:rPr dirty="0" sz="2400" spc="-10"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4A78"/>
                </a:solidFill>
                <a:latin typeface="Gadugi"/>
                <a:cs typeface="Gadugi"/>
              </a:rPr>
              <a:t>independent</a:t>
            </a:r>
            <a:r>
              <a:rPr dirty="0" sz="2400" spc="10" b="1">
                <a:solidFill>
                  <a:srgbClr val="004A78"/>
                </a:solidFill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policy</a:t>
            </a:r>
            <a:r>
              <a:rPr dirty="0" sz="2400" spc="30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advice</a:t>
            </a:r>
            <a:endParaRPr sz="24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Gadugi"/>
                <a:cs typeface="Gadugi"/>
              </a:rPr>
              <a:t>Provides</a:t>
            </a:r>
            <a:r>
              <a:rPr dirty="0" sz="2400" spc="-10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decisions</a:t>
            </a:r>
            <a:r>
              <a:rPr dirty="0" sz="2400" spc="-10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via</a:t>
            </a:r>
            <a:r>
              <a:rPr dirty="0" sz="2400" spc="5">
                <a:latin typeface="Gadugi"/>
                <a:cs typeface="Gadugi"/>
              </a:rPr>
              <a:t> </a:t>
            </a:r>
            <a:r>
              <a:rPr dirty="0" sz="2400" b="1">
                <a:solidFill>
                  <a:srgbClr val="004A78"/>
                </a:solidFill>
                <a:latin typeface="Gadugi"/>
                <a:cs typeface="Gadugi"/>
              </a:rPr>
              <a:t>consensus</a:t>
            </a:r>
            <a:endParaRPr sz="24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solidFill>
                  <a:srgbClr val="004A78"/>
                </a:solidFill>
                <a:latin typeface="Gadugi"/>
                <a:cs typeface="Gadugi"/>
              </a:rPr>
              <a:t>Monitors </a:t>
            </a:r>
            <a:r>
              <a:rPr dirty="0" sz="2400" spc="-5">
                <a:latin typeface="Gadugi"/>
                <a:cs typeface="Gadugi"/>
              </a:rPr>
              <a:t>members’</a:t>
            </a:r>
            <a:r>
              <a:rPr dirty="0" sz="2400" spc="-40">
                <a:latin typeface="Gadugi"/>
                <a:cs typeface="Gadugi"/>
              </a:rPr>
              <a:t> </a:t>
            </a:r>
            <a:r>
              <a:rPr dirty="0" sz="2400" spc="-10">
                <a:latin typeface="Gadugi"/>
                <a:cs typeface="Gadugi"/>
              </a:rPr>
              <a:t>progress </a:t>
            </a:r>
            <a:r>
              <a:rPr dirty="0" sz="2400" spc="-5">
                <a:latin typeface="Gadugi"/>
                <a:cs typeface="Gadugi"/>
              </a:rPr>
              <a:t>through</a:t>
            </a:r>
            <a:r>
              <a:rPr dirty="0" sz="2400" spc="30"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4A78"/>
                </a:solidFill>
                <a:latin typeface="Gadugi"/>
                <a:cs typeface="Gadugi"/>
              </a:rPr>
              <a:t>peer reviews</a:t>
            </a:r>
            <a:endParaRPr sz="24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Gadugi"/>
                <a:cs typeface="Gadugi"/>
              </a:rPr>
              <a:t>Seeks</a:t>
            </a:r>
            <a:r>
              <a:rPr dirty="0" sz="2400" spc="-25">
                <a:latin typeface="Gadugi"/>
                <a:cs typeface="Gadugi"/>
              </a:rPr>
              <a:t> </a:t>
            </a:r>
            <a:r>
              <a:rPr dirty="0" sz="2400">
                <a:latin typeface="Gadugi"/>
                <a:cs typeface="Gadugi"/>
              </a:rPr>
              <a:t>and</a:t>
            </a:r>
            <a:r>
              <a:rPr dirty="0" sz="2400" spc="15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sets</a:t>
            </a:r>
            <a:r>
              <a:rPr dirty="0" sz="2400" spc="-15"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4A78"/>
                </a:solidFill>
                <a:latin typeface="Gadugi"/>
                <a:cs typeface="Gadugi"/>
              </a:rPr>
              <a:t>best practice</a:t>
            </a:r>
            <a:r>
              <a:rPr dirty="0" sz="2400" spc="-20" b="1">
                <a:solidFill>
                  <a:srgbClr val="004A78"/>
                </a:solidFill>
                <a:latin typeface="Gadugi"/>
                <a:cs typeface="Gadugi"/>
              </a:rPr>
              <a:t> </a:t>
            </a:r>
            <a:r>
              <a:rPr dirty="0" sz="2400" spc="-5" b="1">
                <a:solidFill>
                  <a:srgbClr val="004A78"/>
                </a:solidFill>
                <a:latin typeface="Gadugi"/>
                <a:cs typeface="Gadugi"/>
              </a:rPr>
              <a:t>standards</a:t>
            </a:r>
            <a:endParaRPr sz="2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000">
              <a:latin typeface="Gadugi"/>
              <a:cs typeface="Gadug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Gadugi"/>
                <a:cs typeface="Gadugi"/>
              </a:rPr>
              <a:t>Does</a:t>
            </a:r>
            <a:r>
              <a:rPr dirty="0" sz="2400">
                <a:latin typeface="Gadugi"/>
                <a:cs typeface="Gadugi"/>
              </a:rPr>
              <a:t> </a:t>
            </a:r>
            <a:r>
              <a:rPr dirty="0" sz="2400" b="1">
                <a:solidFill>
                  <a:srgbClr val="004A78"/>
                </a:solidFill>
                <a:latin typeface="Gadugi"/>
                <a:cs typeface="Gadugi"/>
              </a:rPr>
              <a:t>not</a:t>
            </a:r>
            <a:r>
              <a:rPr dirty="0" sz="2400" spc="-10" b="1">
                <a:solidFill>
                  <a:srgbClr val="004A78"/>
                </a:solidFill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provide</a:t>
            </a:r>
            <a:r>
              <a:rPr dirty="0" sz="2400" spc="5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financial</a:t>
            </a:r>
            <a:r>
              <a:rPr dirty="0" sz="2400" spc="35">
                <a:latin typeface="Gadugi"/>
                <a:cs typeface="Gadugi"/>
              </a:rPr>
              <a:t> </a:t>
            </a:r>
            <a:r>
              <a:rPr dirty="0" sz="2400" spc="-5">
                <a:latin typeface="Gadugi"/>
                <a:cs typeface="Gadugi"/>
              </a:rPr>
              <a:t>assistance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095" y="183261"/>
            <a:ext cx="453453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" b="1">
                <a:latin typeface="Gadugi"/>
                <a:cs typeface="Gadugi"/>
              </a:rPr>
              <a:t>Characteristics</a:t>
            </a:r>
            <a:r>
              <a:rPr dirty="0" sz="2600" spc="-10" b="1">
                <a:latin typeface="Gadugi"/>
                <a:cs typeface="Gadugi"/>
              </a:rPr>
              <a:t> </a:t>
            </a:r>
            <a:r>
              <a:rPr dirty="0" sz="2600" spc="-20" b="1">
                <a:latin typeface="Gadugi"/>
                <a:cs typeface="Gadugi"/>
              </a:rPr>
              <a:t>of</a:t>
            </a:r>
            <a:r>
              <a:rPr dirty="0" sz="2600" spc="-3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OECD</a:t>
            </a:r>
            <a:r>
              <a:rPr dirty="0" sz="2600" spc="-20" b="1">
                <a:latin typeface="Gadugi"/>
                <a:cs typeface="Gadugi"/>
              </a:rPr>
              <a:t> </a:t>
            </a:r>
            <a:r>
              <a:rPr dirty="0" sz="2600" spc="-10" b="1">
                <a:latin typeface="Gadugi"/>
                <a:cs typeface="Gadugi"/>
              </a:rPr>
              <a:t>work</a:t>
            </a:r>
            <a:endParaRPr sz="26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95" y="183261"/>
            <a:ext cx="2085339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" b="1">
                <a:latin typeface="Gadugi"/>
                <a:cs typeface="Gadugi"/>
              </a:rPr>
              <a:t>How</a:t>
            </a:r>
            <a:r>
              <a:rPr dirty="0" sz="2600" spc="-5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we</a:t>
            </a:r>
            <a:r>
              <a:rPr dirty="0" sz="2600" spc="-25" b="1">
                <a:latin typeface="Gadugi"/>
                <a:cs typeface="Gadugi"/>
              </a:rPr>
              <a:t> </a:t>
            </a:r>
            <a:r>
              <a:rPr dirty="0" sz="2600" b="1">
                <a:latin typeface="Gadugi"/>
                <a:cs typeface="Gadugi"/>
              </a:rPr>
              <a:t>do</a:t>
            </a:r>
            <a:r>
              <a:rPr dirty="0" sz="2600" spc="-40" b="1">
                <a:latin typeface="Gadugi"/>
                <a:cs typeface="Gadugi"/>
              </a:rPr>
              <a:t> </a:t>
            </a:r>
            <a:r>
              <a:rPr dirty="0" sz="2600" spc="-5" b="1">
                <a:latin typeface="Gadugi"/>
                <a:cs typeface="Gadugi"/>
              </a:rPr>
              <a:t>it</a:t>
            </a:r>
            <a:endParaRPr sz="2600">
              <a:latin typeface="Gadugi"/>
              <a:cs typeface="Gadug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9080" y="1234309"/>
            <a:ext cx="5933688" cy="51076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BRENOT Clément</dc:creator>
  <dc:title>PowerPoint Presentation</dc:title>
  <dcterms:created xsi:type="dcterms:W3CDTF">2021-12-02T12:48:29Z</dcterms:created>
  <dcterms:modified xsi:type="dcterms:W3CDTF">2021-12-02T12:48:29Z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2021-12-02T00:00:00Z</vt:filetime>
  </property>
</Properties>
</file>